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</p:sldMasterIdLst>
  <p:notesMasterIdLst>
    <p:notesMasterId r:id="rId20"/>
  </p:notesMasterIdLst>
  <p:sldIdLst>
    <p:sldId id="256" r:id="rId6"/>
    <p:sldId id="257" r:id="rId7"/>
    <p:sldId id="770" r:id="rId8"/>
    <p:sldId id="360" r:id="rId9"/>
    <p:sldId id="2707" r:id="rId10"/>
    <p:sldId id="771" r:id="rId11"/>
    <p:sldId id="1153" r:id="rId12"/>
    <p:sldId id="1074" r:id="rId13"/>
    <p:sldId id="2573" r:id="rId14"/>
    <p:sldId id="785" r:id="rId15"/>
    <p:sldId id="2735" r:id="rId16"/>
    <p:sldId id="2734" r:id="rId17"/>
    <p:sldId id="2737" r:id="rId18"/>
    <p:sldId id="258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C"/>
    <a:srgbClr val="0070C0"/>
    <a:srgbClr val="8A6BAF"/>
    <a:srgbClr val="939598"/>
    <a:srgbClr val="F58220"/>
    <a:srgbClr val="13A74F"/>
    <a:srgbClr val="BBC545"/>
    <a:srgbClr val="DA397A"/>
    <a:srgbClr val="0A6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6" autoAdjust="0"/>
    <p:restoredTop sz="93883" autoAdjust="0"/>
  </p:normalViewPr>
  <p:slideViewPr>
    <p:cSldViewPr snapToGrid="0">
      <p:cViewPr varScale="1">
        <p:scale>
          <a:sx n="63" d="100"/>
          <a:sy n="63" d="100"/>
        </p:scale>
        <p:origin x="7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916F5-F8BE-4380-A64B-500744DB2E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70CA830-6871-4962-9D54-21AE43A4B5B8}">
      <dgm:prSet phldrT="[Text]"/>
      <dgm:spPr>
        <a:solidFill>
          <a:srgbClr val="0070C0"/>
        </a:solidFill>
      </dgm:spPr>
      <dgm:t>
        <a:bodyPr/>
        <a:lstStyle/>
        <a:p>
          <a:r>
            <a:rPr lang="en-US" noProof="0" dirty="0"/>
            <a:t>01</a:t>
          </a:r>
        </a:p>
        <a:p>
          <a:r>
            <a:rPr lang="en-US" noProof="0" dirty="0"/>
            <a:t>The European Strategy Forum on Research Infrastructures (ESFRI) plays a crucial role as a policy advisory body within the European Union.</a:t>
          </a:r>
        </a:p>
        <a:p>
          <a:r>
            <a:rPr lang="en-US" noProof="0" dirty="0"/>
            <a:t>ESFRI was established in 2002 to develop a coherent and strategy-driven approach to research infrastructures (RI) in Europe. </a:t>
          </a:r>
        </a:p>
      </dgm:t>
    </dgm:pt>
    <dgm:pt modelId="{5D17610E-8455-48E7-BCFC-2A259C93F5E0}" type="parTrans" cxnId="{9571DAF9-E794-4A51-A564-864A05ADA4E0}">
      <dgm:prSet/>
      <dgm:spPr/>
      <dgm:t>
        <a:bodyPr/>
        <a:lstStyle/>
        <a:p>
          <a:endParaRPr lang="cs-CZ"/>
        </a:p>
      </dgm:t>
    </dgm:pt>
    <dgm:pt modelId="{B7B30493-9DF0-437B-AE22-185D52C19C12}" type="sibTrans" cxnId="{9571DAF9-E794-4A51-A564-864A05ADA4E0}">
      <dgm:prSet/>
      <dgm:spPr/>
      <dgm:t>
        <a:bodyPr/>
        <a:lstStyle/>
        <a:p>
          <a:endParaRPr lang="cs-CZ"/>
        </a:p>
      </dgm:t>
    </dgm:pt>
    <dgm:pt modelId="{51771A4A-7503-491C-8A6E-775B39D32F38}">
      <dgm:prSet phldrT="[Text]"/>
      <dgm:spPr>
        <a:solidFill>
          <a:srgbClr val="0070C0"/>
        </a:solidFill>
      </dgm:spPr>
      <dgm:t>
        <a:bodyPr/>
        <a:lstStyle/>
        <a:p>
          <a:r>
            <a:rPr lang="en-US" noProof="0" dirty="0"/>
            <a:t>02</a:t>
          </a:r>
        </a:p>
        <a:p>
          <a:r>
            <a:rPr lang="en-US" noProof="0" dirty="0"/>
            <a:t>ESFRI acts as a central platform for strategic thinking and collaboration, guiding the development of research infrastructures in Europe and contributing to the region's competitiveness in the global scientific landscape.</a:t>
          </a:r>
        </a:p>
      </dgm:t>
    </dgm:pt>
    <dgm:pt modelId="{759549DB-ECBA-463C-B07C-EC9B8F88D570}" type="parTrans" cxnId="{7E93DBBF-7990-44E9-9FD2-77A3AB23DBB8}">
      <dgm:prSet/>
      <dgm:spPr/>
      <dgm:t>
        <a:bodyPr/>
        <a:lstStyle/>
        <a:p>
          <a:endParaRPr lang="cs-CZ"/>
        </a:p>
      </dgm:t>
    </dgm:pt>
    <dgm:pt modelId="{B714F2DE-89A8-4515-B530-D3AB6AE54D7B}" type="sibTrans" cxnId="{7E93DBBF-7990-44E9-9FD2-77A3AB23DBB8}">
      <dgm:prSet/>
      <dgm:spPr/>
      <dgm:t>
        <a:bodyPr/>
        <a:lstStyle/>
        <a:p>
          <a:endParaRPr lang="cs-CZ"/>
        </a:p>
      </dgm:t>
    </dgm:pt>
    <dgm:pt modelId="{C909D3D1-EF6C-437B-A3CC-E4839090A09E}" type="pres">
      <dgm:prSet presAssocID="{A19916F5-F8BE-4380-A64B-500744DB2EF4}" presName="diagram" presStyleCnt="0">
        <dgm:presLayoutVars>
          <dgm:dir/>
          <dgm:resizeHandles val="exact"/>
        </dgm:presLayoutVars>
      </dgm:prSet>
      <dgm:spPr/>
    </dgm:pt>
    <dgm:pt modelId="{0AA27E65-34A1-4ADF-998E-8FEB34475C2B}" type="pres">
      <dgm:prSet presAssocID="{070CA830-6871-4962-9D54-21AE43A4B5B8}" presName="node" presStyleLbl="node1" presStyleIdx="0" presStyleCnt="2" custLinFactNeighborX="-26" custLinFactNeighborY="-22288">
        <dgm:presLayoutVars>
          <dgm:bulletEnabled val="1"/>
        </dgm:presLayoutVars>
      </dgm:prSet>
      <dgm:spPr/>
    </dgm:pt>
    <dgm:pt modelId="{E7AFA9B5-852A-475C-8C6D-829F687BE10B}" type="pres">
      <dgm:prSet presAssocID="{B7B30493-9DF0-437B-AE22-185D52C19C12}" presName="sibTrans" presStyleCnt="0"/>
      <dgm:spPr/>
    </dgm:pt>
    <dgm:pt modelId="{0C3AC549-316B-47CA-AB99-37B5C5145520}" type="pres">
      <dgm:prSet presAssocID="{51771A4A-7503-491C-8A6E-775B39D32F38}" presName="node" presStyleLbl="node1" presStyleIdx="1" presStyleCnt="2" custLinFactY="-16758" custLinFactNeighborX="30052" custLinFactNeighborY="-100000">
        <dgm:presLayoutVars>
          <dgm:bulletEnabled val="1"/>
        </dgm:presLayoutVars>
      </dgm:prSet>
      <dgm:spPr/>
    </dgm:pt>
  </dgm:ptLst>
  <dgm:cxnLst>
    <dgm:cxn modelId="{8D4F3A1E-EEBE-4D5E-AD28-0C8B1A8E4035}" type="presOf" srcId="{A19916F5-F8BE-4380-A64B-500744DB2EF4}" destId="{C909D3D1-EF6C-437B-A3CC-E4839090A09E}" srcOrd="0" destOrd="0" presId="urn:microsoft.com/office/officeart/2005/8/layout/default"/>
    <dgm:cxn modelId="{5D3A3735-E83C-4669-9A38-19E6BB368930}" type="presOf" srcId="{070CA830-6871-4962-9D54-21AE43A4B5B8}" destId="{0AA27E65-34A1-4ADF-998E-8FEB34475C2B}" srcOrd="0" destOrd="0" presId="urn:microsoft.com/office/officeart/2005/8/layout/default"/>
    <dgm:cxn modelId="{1A31CB6D-159E-426A-8C23-F35202D773D4}" type="presOf" srcId="{51771A4A-7503-491C-8A6E-775B39D32F38}" destId="{0C3AC549-316B-47CA-AB99-37B5C5145520}" srcOrd="0" destOrd="0" presId="urn:microsoft.com/office/officeart/2005/8/layout/default"/>
    <dgm:cxn modelId="{7E93DBBF-7990-44E9-9FD2-77A3AB23DBB8}" srcId="{A19916F5-F8BE-4380-A64B-500744DB2EF4}" destId="{51771A4A-7503-491C-8A6E-775B39D32F38}" srcOrd="1" destOrd="0" parTransId="{759549DB-ECBA-463C-B07C-EC9B8F88D570}" sibTransId="{B714F2DE-89A8-4515-B530-D3AB6AE54D7B}"/>
    <dgm:cxn modelId="{9571DAF9-E794-4A51-A564-864A05ADA4E0}" srcId="{A19916F5-F8BE-4380-A64B-500744DB2EF4}" destId="{070CA830-6871-4962-9D54-21AE43A4B5B8}" srcOrd="0" destOrd="0" parTransId="{5D17610E-8455-48E7-BCFC-2A259C93F5E0}" sibTransId="{B7B30493-9DF0-437B-AE22-185D52C19C12}"/>
    <dgm:cxn modelId="{75293BF7-0E1F-457D-84D6-FEFC47DB04DC}" type="presParOf" srcId="{C909D3D1-EF6C-437B-A3CC-E4839090A09E}" destId="{0AA27E65-34A1-4ADF-998E-8FEB34475C2B}" srcOrd="0" destOrd="0" presId="urn:microsoft.com/office/officeart/2005/8/layout/default"/>
    <dgm:cxn modelId="{00C93D70-989A-4507-B3AA-24B1BF1205AB}" type="presParOf" srcId="{C909D3D1-EF6C-437B-A3CC-E4839090A09E}" destId="{E7AFA9B5-852A-475C-8C6D-829F687BE10B}" srcOrd="1" destOrd="0" presId="urn:microsoft.com/office/officeart/2005/8/layout/default"/>
    <dgm:cxn modelId="{57629A9A-3B9B-44B0-9B97-5F2B2E9347FC}" type="presParOf" srcId="{C909D3D1-EF6C-437B-A3CC-E4839090A09E}" destId="{0C3AC549-316B-47CA-AB99-37B5C514552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27E65-34A1-4ADF-998E-8FEB34475C2B}">
      <dsp:nvSpPr>
        <dsp:cNvPr id="0" name=""/>
        <dsp:cNvSpPr/>
      </dsp:nvSpPr>
      <dsp:spPr>
        <a:xfrm>
          <a:off x="0" y="0"/>
          <a:ext cx="5006206" cy="300372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01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The European Strategy Forum on Research Infrastructures (ESFRI) plays a crucial role as a policy advisory body within the European Union.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ESFRI was established in 2002 to develop a coherent and strategy-driven approach to research infrastructures (RI) in Europe. </a:t>
          </a:r>
        </a:p>
      </dsp:txBody>
      <dsp:txXfrm>
        <a:off x="0" y="0"/>
        <a:ext cx="5006206" cy="3003723"/>
      </dsp:txXfrm>
    </dsp:sp>
    <dsp:sp modelId="{0C3AC549-316B-47CA-AB99-37B5C5145520}">
      <dsp:nvSpPr>
        <dsp:cNvPr id="0" name=""/>
        <dsp:cNvSpPr/>
      </dsp:nvSpPr>
      <dsp:spPr>
        <a:xfrm>
          <a:off x="5509393" y="0"/>
          <a:ext cx="5006206" cy="300372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02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ESFRI acts as a central platform for strategic thinking and collaboration, guiding the development of research infrastructures in Europe and contributing to the region's competitiveness in the global scientific landscape.</a:t>
          </a:r>
        </a:p>
      </dsp:txBody>
      <dsp:txXfrm>
        <a:off x="5509393" y="0"/>
        <a:ext cx="5006206" cy="300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B8B78-C083-4368-8D6E-FEFAF2CAE533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7FCE-6682-4553-9A51-DDD6AE965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7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Impacto</a:t>
            </a:r>
            <a:r>
              <a:rPr lang="en-US" sz="1200" dirty="0"/>
              <a:t> a lo largo del </a:t>
            </a:r>
            <a:r>
              <a:rPr lang="en-US" sz="1200" dirty="0" err="1"/>
              <a:t>tiempo</a:t>
            </a:r>
            <a:r>
              <a:rPr lang="en-US" sz="1200" dirty="0"/>
              <a:t> para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distintos</a:t>
            </a:r>
            <a:r>
              <a:rPr lang="en-US" sz="1200" dirty="0"/>
              <a:t> </a:t>
            </a:r>
            <a:r>
              <a:rPr lang="en-US" sz="1200" dirty="0" err="1"/>
              <a:t>actores</a:t>
            </a:r>
            <a:r>
              <a:rPr lang="en-US" sz="1200" dirty="0"/>
              <a:t> de </a:t>
            </a:r>
            <a:r>
              <a:rPr lang="en-US" sz="1200" dirty="0" err="1"/>
              <a:t>grandes</a:t>
            </a:r>
            <a:r>
              <a:rPr lang="en-US" sz="1200" dirty="0"/>
              <a:t> </a:t>
            </a:r>
            <a:r>
              <a:rPr lang="en-US" sz="1200" dirty="0" err="1"/>
              <a:t>instalaciones</a:t>
            </a:r>
            <a:r>
              <a:rPr lang="en-US" sz="1200" dirty="0"/>
              <a:t> </a:t>
            </a:r>
            <a:r>
              <a:rPr lang="en-US" sz="1200" dirty="0" err="1"/>
              <a:t>científicas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57FCE-6682-4553-9A51-DDD6AE9655B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8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7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55" y="110714"/>
            <a:ext cx="3111606" cy="1390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28250"/>
            <a:ext cx="10363200" cy="25492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presentation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4304241"/>
            <a:ext cx="10363200" cy="500672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 to edit name of event/conference and 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75290" y="4240849"/>
            <a:ext cx="409504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253487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Clck</a:t>
            </a:r>
            <a:r>
              <a:rPr lang="en-US" dirty="0"/>
              <a:t> To Edit Name Of Speaker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573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96C77-D4A7-431E-BE73-B9D17C40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6FD9AF-9556-4B06-AC2E-EC10AF170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1F4842-39C3-4E46-8A91-E42BE141F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F099C5-DD82-4920-8D80-34964194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B2B0-FE02-45C9-8871-A821F2F65EAF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E7DBC6-2841-40B1-A24C-07043647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C91BDA-D33A-48D3-8B65-AC410FAC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824-DA7F-4C9C-A43F-E2FB965EB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08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E0F9-F17A-D771-3AE8-194E8189A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DE5EB-9CEE-3B57-92C0-85C0AF17C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666CD-A187-EC40-4BA4-1BA844193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04D-9722-442F-92F5-538700106B1F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5F055-69FF-B996-90B7-77B552A8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F5A26-A0FF-CE09-A210-51F6D69F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539-10F3-46D6-B043-D8D3CE360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24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E0F9-F17A-D771-3AE8-194E8189A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DE5EB-9CEE-3B57-92C0-85C0AF17C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666CD-A187-EC40-4BA4-1BA844193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04D-9722-442F-92F5-538700106B1F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5F055-69FF-B996-90B7-77B552A8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F5A26-A0FF-CE09-A210-51F6D69F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539-10F3-46D6-B043-D8D3CE360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923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2AFC-6600-ABEC-82DA-87A11E12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3501B-D60A-1B98-DCA1-B9A87C15E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6B57E-5438-4D78-D8D3-265FA7DE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04D-9722-442F-92F5-538700106B1F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05095-9575-31E9-FF8F-7C1A5C7EB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B14E2-BADD-6254-F744-BD2D1EEB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539-10F3-46D6-B043-D8D3CE360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68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CE24-046E-8B5E-299A-FD2D50B8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0C609-45C9-B471-B274-B1D16981A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7CDBE-EF73-BCF5-7423-921B64A7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04D-9722-442F-92F5-538700106B1F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D4B03-5020-9041-9A5A-4B85D700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00163-369A-E321-8E14-DE5A9879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539-10F3-46D6-B043-D8D3CE360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179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440-2DDA-409E-A3DF-81D36A54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0E9CD-E135-3C62-0482-E6D058AED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FF514-DC8C-18B4-0883-CE8BCBC9C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29AD7-AD43-8F9F-9524-6600ECB0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04D-9722-442F-92F5-538700106B1F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F21C7-395C-AF82-C095-6DE557EFB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3F712-D200-E7F9-93BE-82DD1189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539-10F3-46D6-B043-D8D3CE360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515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BF35-D527-4D50-D241-F4ECD77C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B191B-7ABD-5A02-FA9F-ED9AA87BF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03256-C307-A2A9-DBA3-A35E174A1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D66F3-047D-DEAE-5FA0-C4734976C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5298A-15E3-6211-99A1-B12F53B04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7E6097-9FB3-2715-F09B-516F66B7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04D-9722-442F-92F5-538700106B1F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14BED-38B5-CA2E-72A1-22C27217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FEB7D6-E70C-A432-F3DD-8F99F5DB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539-10F3-46D6-B043-D8D3CE360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824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1954-58B1-34CB-443F-A6EB60A8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67A33-E191-4D14-80E0-7A3E7EEE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04D-9722-442F-92F5-538700106B1F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237E0-2863-8242-8682-78638922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B8459-1DB8-74ED-8BC7-46A04598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539-10F3-46D6-B043-D8D3CE360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819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5CB74D-603A-96E7-9781-1C5B6E30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04D-9722-442F-92F5-538700106B1F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EF4D3-096D-E960-C2FF-4A97874D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DC2F7-F5A6-85CB-88DB-CE1602C8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539-10F3-46D6-B043-D8D3CE360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52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A6B07-01D3-E422-B059-4EA81959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65A3C-B409-5248-1F44-BBF5968D4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9F7F6-740C-19FA-FCE1-2C00A31EA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78B4E-87CF-7891-9449-39817BC2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04D-9722-442F-92F5-538700106B1F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09911-D477-2726-A12B-D4F34881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29DD9-CFB5-F7C7-A711-DD353E3D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539-10F3-46D6-B043-D8D3CE360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31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29591" y="6425992"/>
            <a:ext cx="630643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4661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7843-D454-CC1A-CC58-E23AC2F06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670757-4C2C-5677-14B8-65A4DA097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3389-3EF2-674F-A55A-E953C5012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6C2D0-09AB-2BFB-FF30-59837063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04D-9722-442F-92F5-538700106B1F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0F706-6B98-34AB-A63F-A14D207C0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94E69-664E-42A5-34A9-C77B5639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539-10F3-46D6-B043-D8D3CE360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192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5310-B589-2D19-EEFF-47882FE0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5BD1C-1B0C-CB78-05C6-0ADBD2829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EF2C0-B220-D6BF-C3E3-946759BDE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04D-9722-442F-92F5-538700106B1F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F19CA-F43A-AA1F-B4B9-F1EEC8EE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3C8B3-99C5-B565-5BAB-E555A8DB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539-10F3-46D6-B043-D8D3CE360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046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CF0B8-31E3-6EB6-CD35-433BC41CF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15069-6DCD-A7D5-6B89-371E50CFB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720A8-EFC0-DD93-B62E-777168BB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E04D-9722-442F-92F5-538700106B1F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BB2BF-EF3C-5578-4AF5-1B6185AF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2A11C-9ED2-AB82-51F3-6809EADF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F539-10F3-46D6-B043-D8D3CE360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450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29591" y="6425992"/>
            <a:ext cx="630643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153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29591" y="6425992"/>
            <a:ext cx="630643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7709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29591" y="6425992"/>
            <a:ext cx="630643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0055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29591" y="6425992"/>
            <a:ext cx="630643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6997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29591" y="6425992"/>
            <a:ext cx="630643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8318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29591" y="6425992"/>
            <a:ext cx="630643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491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13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408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DA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63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8A6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839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112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BBC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830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1" y="5852400"/>
            <a:ext cx="10951132" cy="861986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213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3" y="233484"/>
            <a:ext cx="3457997" cy="1545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27200"/>
            <a:ext cx="10363200" cy="191685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67AC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3770841"/>
            <a:ext cx="10363200" cy="500672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 to edit name of event/conference and 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75290" y="3707449"/>
            <a:ext cx="4095044" cy="0"/>
          </a:xfrm>
          <a:prstGeom prst="line">
            <a:avLst/>
          </a:prstGeom>
          <a:ln w="28575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948687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67AC"/>
                </a:solidFill>
              </a:defRPr>
            </a:lvl1pPr>
          </a:lstStyle>
          <a:p>
            <a:pPr lvl="0"/>
            <a:r>
              <a:rPr lang="en-US" dirty="0" err="1"/>
              <a:t>Clck</a:t>
            </a:r>
            <a:r>
              <a:rPr lang="en-US" dirty="0"/>
              <a:t> To Edit Name Of Speaker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777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645" y="139846"/>
            <a:ext cx="105861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45" y="1600344"/>
            <a:ext cx="10586156" cy="4117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155"/>
            <a:ext cx="1084890" cy="10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1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63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67A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24505-87D5-F409-F576-D7AF8ECB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8E117-2842-AC98-FB21-48F7D64E4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43F8C-65C7-D0D4-ED9E-3B25360A0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2E04D-9722-442F-92F5-538700106B1F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5A463-7440-0259-8D5B-D9FF5EFD8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25EFE-2DF5-245E-DFAD-D32E9247D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5F539-10F3-46D6-B043-D8D3CE3602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80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josel.martinez@esfri.eu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-2" y="2032094"/>
            <a:ext cx="12192000" cy="1396906"/>
          </a:xfrm>
        </p:spPr>
        <p:txBody>
          <a:bodyPr>
            <a:noAutofit/>
          </a:bodyPr>
          <a:lstStyle/>
          <a:p>
            <a:r>
              <a:rPr lang="en-US" sz="7200" b="1"/>
              <a:t>The broad RI ecosystem </a:t>
            </a:r>
            <a:endParaRPr lang="en-US" sz="720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837FEE0-808C-B4C5-7142-C6B296BA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511289"/>
            <a:ext cx="12191999" cy="12131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/>
              <a:t>Research Infrastructures in a Changing Global, Environmental and Socio-economical Context</a:t>
            </a:r>
            <a:r>
              <a:rPr lang="en-US" sz="2400" b="1" i="0" u="none" strike="noStrike">
                <a:effectLst/>
                <a:cs typeface="Times New Roman" panose="02020603050405020304" pitchFamily="18" charset="0"/>
              </a:rPr>
              <a:t> </a:t>
            </a:r>
            <a:r>
              <a:rPr lang="en-US" sz="2400" b="1"/>
              <a:t>Belgian Presidency of the European Council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>
                <a:cs typeface="Times New Roman" panose="02020603050405020304" pitchFamily="18" charset="0"/>
              </a:rPr>
              <a:t>Brussels, June 5</a:t>
            </a:r>
            <a:r>
              <a:rPr lang="en-US" sz="2400" b="1" baseline="30000">
                <a:cs typeface="Times New Roman" panose="02020603050405020304" pitchFamily="18" charset="0"/>
              </a:rPr>
              <a:t>th</a:t>
            </a:r>
            <a:r>
              <a:rPr lang="en-US" sz="2400" b="1">
                <a:cs typeface="Times New Roman" panose="02020603050405020304" pitchFamily="18" charset="0"/>
              </a:rPr>
              <a:t>, 2</a:t>
            </a:r>
            <a:r>
              <a:rPr lang="en-US" sz="2400" b="1" i="0" u="none" strike="noStrike">
                <a:effectLst/>
                <a:cs typeface="Times New Roman" panose="02020603050405020304" pitchFamily="18" charset="0"/>
              </a:rPr>
              <a:t>024</a:t>
            </a:r>
            <a:endParaRPr lang="en-US" sz="2400">
              <a:cs typeface="Times New Roman" panose="02020603050405020304" pitchFamily="18" charset="0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A0CA8EB-87C6-4AAD-7CF6-5751DA2B8C05}"/>
              </a:ext>
            </a:extLst>
          </p:cNvPr>
          <p:cNvSpPr txBox="1">
            <a:spLocks/>
          </p:cNvSpPr>
          <p:nvPr/>
        </p:nvSpPr>
        <p:spPr>
          <a:xfrm>
            <a:off x="0" y="6048289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José Luis Martínez Peña</a:t>
            </a:r>
          </a:p>
          <a:p>
            <a:r>
              <a:rPr lang="en-US"/>
              <a:t>ESFRI Chair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6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D663F1-AB45-4C9A-BF6F-5AE02B7F2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9462" y="1343539"/>
            <a:ext cx="10653075" cy="4693019"/>
          </a:xfrm>
        </p:spPr>
        <p:txBody>
          <a:bodyPr>
            <a:noAutofit/>
          </a:bodyPr>
          <a:lstStyle/>
          <a:p>
            <a:pPr marL="349250" indent="-349250">
              <a:buFont typeface="Courier New" panose="02070309020205020404" pitchFamily="49" charset="0"/>
              <a:buChar char="o"/>
            </a:pPr>
            <a:r>
              <a:rPr lang="en-US" sz="2400" b="1" dirty="0"/>
              <a:t>Monitoring allows insights in the functioning of the RI Ecosystem</a:t>
            </a:r>
          </a:p>
          <a:p>
            <a:pPr lvl="1"/>
            <a:r>
              <a:rPr lang="en-US" sz="2200" dirty="0"/>
              <a:t>Aims to collect and analyze data on activities and outputs to assess progress towards predetermined goals.</a:t>
            </a:r>
          </a:p>
          <a:p>
            <a:pPr marL="457200" lvl="1" indent="0">
              <a:buNone/>
            </a:pPr>
            <a:endParaRPr lang="en-US" sz="800" dirty="0"/>
          </a:p>
          <a:p>
            <a:pPr marL="349250" indent="-349250">
              <a:buFont typeface="Courier New" panose="02070309020205020404" pitchFamily="49" charset="0"/>
              <a:buChar char="o"/>
            </a:pPr>
            <a:r>
              <a:rPr lang="en-GB" sz="2400" dirty="0"/>
              <a:t>Supports RIs with the </a:t>
            </a:r>
            <a:r>
              <a:rPr lang="en-US" sz="2400" dirty="0"/>
              <a:t>Key Performance Indicators (</a:t>
            </a:r>
            <a:r>
              <a:rPr lang="en-GB" sz="2400" b="1" dirty="0"/>
              <a:t>KPI</a:t>
            </a:r>
            <a:r>
              <a:rPr lang="en-GB" sz="2400" dirty="0"/>
              <a:t>) development.</a:t>
            </a:r>
          </a:p>
          <a:p>
            <a:pPr marL="688975" indent="-219075"/>
            <a:r>
              <a:rPr lang="en-US" sz="2200" b="1" dirty="0"/>
              <a:t>RACER </a:t>
            </a:r>
            <a:r>
              <a:rPr lang="en-US" sz="2200" dirty="0"/>
              <a:t>Criteria</a:t>
            </a:r>
          </a:p>
          <a:p>
            <a:pPr marL="1146175" lvl="1" indent="-219075"/>
            <a:r>
              <a:rPr lang="en-US" sz="1600" b="1" u="sng" dirty="0">
                <a:solidFill>
                  <a:srgbClr val="FF0000"/>
                </a:solidFill>
              </a:rPr>
              <a:t>R</a:t>
            </a:r>
            <a:r>
              <a:rPr lang="en-US" sz="1600" b="1" dirty="0"/>
              <a:t>elevant</a:t>
            </a:r>
            <a:r>
              <a:rPr lang="en-US" sz="1600" dirty="0"/>
              <a:t> – i.e. closely linked to the objectives of the RI.</a:t>
            </a:r>
          </a:p>
          <a:p>
            <a:pPr lvl="2"/>
            <a:r>
              <a:rPr lang="en-US" sz="1600" b="1" u="sng" dirty="0">
                <a:solidFill>
                  <a:srgbClr val="FF0000"/>
                </a:solidFill>
              </a:rPr>
              <a:t>A</a:t>
            </a:r>
            <a:r>
              <a:rPr lang="en-US" sz="1600" b="1" dirty="0"/>
              <a:t>ccepted</a:t>
            </a:r>
            <a:r>
              <a:rPr lang="en-US" sz="1600" dirty="0"/>
              <a:t> by the RIs (at all levels) and stakeholders.</a:t>
            </a:r>
          </a:p>
          <a:p>
            <a:pPr lvl="2"/>
            <a:r>
              <a:rPr lang="en-US" sz="1600" b="1" u="sng" dirty="0">
                <a:solidFill>
                  <a:srgbClr val="FF0000"/>
                </a:solidFill>
              </a:rPr>
              <a:t>C</a:t>
            </a:r>
            <a:r>
              <a:rPr lang="en-US" sz="1600" b="1" dirty="0"/>
              <a:t>redible</a:t>
            </a:r>
            <a:r>
              <a:rPr lang="en-US" sz="1600" dirty="0"/>
              <a:t> for non-experts, unambiguous and easy to interpret.</a:t>
            </a:r>
          </a:p>
          <a:p>
            <a:pPr lvl="2"/>
            <a:r>
              <a:rPr lang="en-US" sz="1600" b="1" u="sng" dirty="0">
                <a:solidFill>
                  <a:srgbClr val="FF0000"/>
                </a:solidFill>
              </a:rPr>
              <a:t>E</a:t>
            </a:r>
            <a:r>
              <a:rPr lang="en-US" sz="1600" b="1" dirty="0"/>
              <a:t>asy</a:t>
            </a:r>
            <a:r>
              <a:rPr lang="en-US" sz="1600" dirty="0"/>
              <a:t> to monitor – e.g. data collection should be possible at low cost.</a:t>
            </a:r>
          </a:p>
          <a:p>
            <a:pPr lvl="2"/>
            <a:r>
              <a:rPr lang="en-US" sz="1600" b="1" u="sng" dirty="0">
                <a:solidFill>
                  <a:srgbClr val="FF0000"/>
                </a:solidFill>
              </a:rPr>
              <a:t>R</a:t>
            </a:r>
            <a:r>
              <a:rPr lang="en-US" sz="1600" b="1" dirty="0"/>
              <a:t>obus</a:t>
            </a:r>
            <a:r>
              <a:rPr lang="en-US" sz="1600" dirty="0"/>
              <a:t>t – e.g. against manipulation.</a:t>
            </a:r>
          </a:p>
          <a:p>
            <a:pPr marL="457200" lvl="1" indent="0">
              <a:buNone/>
            </a:pPr>
            <a:endParaRPr lang="en-GB" sz="800" dirty="0"/>
          </a:p>
          <a:p>
            <a:pPr marL="349250" indent="-349250">
              <a:buFont typeface="Courier New" panose="02070309020205020404" pitchFamily="49" charset="0"/>
              <a:buChar char="o"/>
            </a:pPr>
            <a:r>
              <a:rPr lang="en-US" sz="2400" b="1" dirty="0"/>
              <a:t>Monitoring can contribute to the ESFRI Landscape Analysis</a:t>
            </a:r>
          </a:p>
          <a:p>
            <a:pPr lvl="1"/>
            <a:r>
              <a:rPr lang="en-US" sz="2200" dirty="0"/>
              <a:t>30 operational ESFRI Landmark (from 2018 Roadmap are being monitored until the end of 2024.</a:t>
            </a:r>
          </a:p>
          <a:p>
            <a:pPr marL="457200" lvl="1" indent="0">
              <a:buNone/>
            </a:pPr>
            <a:endParaRPr lang="en-US" sz="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2EB7A7-BBD5-9441-FC06-C3350BD09CC8}"/>
              </a:ext>
            </a:extLst>
          </p:cNvPr>
          <p:cNvSpPr txBox="1">
            <a:spLocks/>
          </p:cNvSpPr>
          <p:nvPr/>
        </p:nvSpPr>
        <p:spPr>
          <a:xfrm>
            <a:off x="387614" y="17976"/>
            <a:ext cx="27776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7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Monitoring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49EE5E-C591-27D0-FB19-582B32B22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640" y="6034166"/>
            <a:ext cx="5344103" cy="805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C95232-BEE7-4008-82BE-744C1CCB9239}"/>
              </a:ext>
            </a:extLst>
          </p:cNvPr>
          <p:cNvSpPr txBox="1"/>
          <p:nvPr/>
        </p:nvSpPr>
        <p:spPr>
          <a:xfrm>
            <a:off x="7824984" y="5841699"/>
            <a:ext cx="812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 Batch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1965D-8009-0332-957A-31AA5A9873A8}"/>
              </a:ext>
            </a:extLst>
          </p:cNvPr>
          <p:cNvSpPr txBox="1"/>
          <p:nvPr/>
        </p:nvSpPr>
        <p:spPr>
          <a:xfrm>
            <a:off x="8637642" y="5841698"/>
            <a:ext cx="852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  <a:r>
              <a:rPr lang="en-US" sz="1400" baseline="30000" dirty="0">
                <a:solidFill>
                  <a:srgbClr val="FF0000"/>
                </a:solidFill>
              </a:rPr>
              <a:t>nd</a:t>
            </a:r>
            <a:r>
              <a:rPr lang="en-US" sz="1400" dirty="0">
                <a:solidFill>
                  <a:srgbClr val="FF0000"/>
                </a:solidFill>
              </a:rPr>
              <a:t> Batch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1E00C8-2F2B-5748-DA1B-F3AD0DAF39B1}"/>
              </a:ext>
            </a:extLst>
          </p:cNvPr>
          <p:cNvSpPr txBox="1"/>
          <p:nvPr/>
        </p:nvSpPr>
        <p:spPr>
          <a:xfrm>
            <a:off x="9472806" y="5841698"/>
            <a:ext cx="829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  <a:r>
              <a:rPr lang="en-US" sz="1400" baseline="30000" dirty="0">
                <a:solidFill>
                  <a:srgbClr val="FF0000"/>
                </a:solidFill>
              </a:rPr>
              <a:t>rd</a:t>
            </a:r>
            <a:r>
              <a:rPr lang="en-US" sz="1400" dirty="0">
                <a:solidFill>
                  <a:srgbClr val="FF0000"/>
                </a:solidFill>
              </a:rPr>
              <a:t> Batch</a:t>
            </a:r>
          </a:p>
        </p:txBody>
      </p:sp>
    </p:spTree>
    <p:extLst>
      <p:ext uri="{BB962C8B-B14F-4D97-AF65-F5344CB8AC3E}">
        <p14:creationId xmlns:p14="http://schemas.microsoft.com/office/powerpoint/2010/main" val="256928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200F4-4D61-415A-92E5-D83FFC3B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5745"/>
            <a:ext cx="12191999" cy="1325563"/>
          </a:xfrm>
        </p:spPr>
        <p:txBody>
          <a:bodyPr/>
          <a:lstStyle/>
          <a:p>
            <a:pPr algn="ctr"/>
            <a:r>
              <a:rPr lang="en-US" dirty="0"/>
              <a:t>ESFRI´s Priorities and Strategies for 2024 and beyond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D663F1-AB45-4C9A-BF6F-5AE02B7F2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318" y="648794"/>
            <a:ext cx="11256932" cy="5560411"/>
          </a:xfrm>
        </p:spPr>
        <p:txBody>
          <a:bodyPr>
            <a:noAutofit/>
          </a:bodyPr>
          <a:lstStyle/>
          <a:p>
            <a:pPr marL="349250" indent="-338138">
              <a:buFont typeface="Courier New" panose="02070309020205020404" pitchFamily="49" charset="0"/>
              <a:buChar char="o"/>
            </a:pPr>
            <a:r>
              <a:rPr lang="en-US" sz="2700" dirty="0"/>
              <a:t>Landscape Analysis 2024</a:t>
            </a:r>
          </a:p>
          <a:p>
            <a:pPr marL="0" indent="0">
              <a:buNone/>
            </a:pPr>
            <a:endParaRPr lang="en-US" sz="800" dirty="0"/>
          </a:p>
          <a:p>
            <a:pPr marL="347663" indent="-347663">
              <a:buFont typeface="Courier New" panose="02070309020205020404" pitchFamily="49" charset="0"/>
              <a:buChar char="o"/>
            </a:pPr>
            <a:r>
              <a:rPr lang="en-US" sz="2700" dirty="0"/>
              <a:t>New ESFRI Roadmap in 2026</a:t>
            </a:r>
          </a:p>
          <a:p>
            <a:pPr marL="0" indent="0">
              <a:buNone/>
            </a:pPr>
            <a:endParaRPr lang="en-US" sz="800" dirty="0"/>
          </a:p>
          <a:p>
            <a:pPr marL="347663" indent="-347663">
              <a:buFont typeface="Courier New" panose="02070309020205020404" pitchFamily="49" charset="0"/>
              <a:buChar char="o"/>
            </a:pPr>
            <a:r>
              <a:rPr lang="en-US" sz="2700" dirty="0"/>
              <a:t>ESFRI Landmark monitoring</a:t>
            </a:r>
          </a:p>
          <a:p>
            <a:pPr marL="0" indent="0">
              <a:buNone/>
            </a:pPr>
            <a:endParaRPr lang="en-US" sz="800" dirty="0"/>
          </a:p>
          <a:p>
            <a:pPr marL="347663" indent="-347663">
              <a:buFont typeface="Courier New" panose="02070309020205020404" pitchFamily="49" charset="0"/>
              <a:buChar char="o"/>
            </a:pPr>
            <a:r>
              <a:rPr lang="en-US" sz="2700" dirty="0"/>
              <a:t>Reinforcing the role of RIs as actors in innovation and knowledge transfer</a:t>
            </a:r>
          </a:p>
          <a:p>
            <a:pPr marL="0" indent="0">
              <a:buNone/>
            </a:pPr>
            <a:endParaRPr lang="en-US" sz="800" dirty="0"/>
          </a:p>
          <a:p>
            <a:pPr marL="347663" indent="-347663"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chemeClr val="tx1"/>
                </a:solidFill>
              </a:rPr>
              <a:t>Improving integration and implementation of strategic positioning in ERA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347663" indent="-347663"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chemeClr val="tx1"/>
                </a:solidFill>
              </a:rPr>
              <a:t>Strengthening the links with a broad range of stakeholders (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EOSC, </a:t>
            </a:r>
            <a:r>
              <a:rPr lang="en-US" sz="2400" dirty="0">
                <a:solidFill>
                  <a:schemeClr val="tx1"/>
                </a:solidFill>
              </a:rPr>
              <a:t>EDICs, Tis….</a:t>
            </a:r>
            <a:r>
              <a:rPr lang="en-US" sz="27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347663" indent="-347663"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chemeClr val="tx1"/>
                </a:solidFill>
              </a:rPr>
              <a:t>The Broad RI ecosystem</a:t>
            </a:r>
          </a:p>
          <a:p>
            <a:pPr marL="804863" lvl="1" indent="-347663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European and national RIs Landscape		</a:t>
            </a:r>
            <a:r>
              <a:rPr lang="en-US" sz="2200" b="1" dirty="0">
                <a:solidFill>
                  <a:srgbClr val="FF0000"/>
                </a:solidFill>
              </a:rPr>
              <a:t>Elena </a:t>
            </a:r>
            <a:r>
              <a:rPr lang="en-US" sz="2200" b="1" dirty="0" err="1">
                <a:solidFill>
                  <a:srgbClr val="FF0000"/>
                </a:solidFill>
              </a:rPr>
              <a:t>Hoffert</a:t>
            </a:r>
            <a:r>
              <a:rPr lang="en-US" sz="2200" b="1" dirty="0">
                <a:solidFill>
                  <a:srgbClr val="FF0000"/>
                </a:solidFill>
              </a:rPr>
              <a:t> and Jelena </a:t>
            </a:r>
            <a:r>
              <a:rPr lang="en-US" sz="2200" b="1" dirty="0" err="1">
                <a:solidFill>
                  <a:srgbClr val="FF0000"/>
                </a:solidFill>
              </a:rPr>
              <a:t>Ilić-Dreven</a:t>
            </a:r>
            <a:endParaRPr lang="en-US" sz="2200" b="1" dirty="0">
              <a:solidFill>
                <a:srgbClr val="FF0000"/>
              </a:solidFill>
            </a:endParaRPr>
          </a:p>
          <a:p>
            <a:pPr marL="804863" lvl="1" indent="-347663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International landscape</a:t>
            </a:r>
          </a:p>
        </p:txBody>
      </p:sp>
    </p:spTree>
    <p:extLst>
      <p:ext uri="{BB962C8B-B14F-4D97-AF65-F5344CB8AC3E}">
        <p14:creationId xmlns:p14="http://schemas.microsoft.com/office/powerpoint/2010/main" val="145129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6A506-257B-CBB8-8718-2B659FDA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63774"/>
            <a:ext cx="12192000" cy="1174425"/>
          </a:xfrm>
        </p:spPr>
        <p:txBody>
          <a:bodyPr>
            <a:noAutofit/>
          </a:bodyPr>
          <a:lstStyle/>
          <a:p>
            <a:pPr algn="ctr"/>
            <a:r>
              <a:rPr lang="en-US" sz="3600"/>
              <a:t>Integration and implementation of strategic positioning in ERA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3F23F44-69DA-0081-DDED-3900AE92F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66" y="818147"/>
            <a:ext cx="11441986" cy="6039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/>
              <a:t>ERA Policy Agenda 2025 - 2027</a:t>
            </a:r>
          </a:p>
          <a:p>
            <a:pPr marL="0" indent="0" algn="just">
              <a:buNone/>
            </a:pPr>
            <a:r>
              <a:rPr lang="en-US" sz="2200" u="sng"/>
              <a:t>Objective</a:t>
            </a:r>
            <a:r>
              <a:rPr lang="en-US" sz="2200"/>
              <a:t>: Ensure the openness and accessibility of world-class sustainable RI for researchers in Europe, and to develop further and consolidate RI, their integrative function in the R&amp;I ecosystem and their potential in providing solutions to societal challenges.</a:t>
            </a:r>
          </a:p>
          <a:p>
            <a:pPr marL="0" indent="0" algn="just">
              <a:buNone/>
            </a:pPr>
            <a:endParaRPr lang="en-US" sz="12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RECURRENT ACTIVITIES</a:t>
            </a:r>
            <a:endParaRPr lang="en-US" sz="18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/>
              <a:t>		</a:t>
            </a:r>
            <a:r>
              <a:rPr lang="en-US" sz="2000"/>
              <a:t>Strategic approach for EU support to research infrastructures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000"/>
              <a:t>ESFRI Roadmap and Landscape Analysis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/>
              <a:t>		Monitoring of ESFRI Landmarks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/>
              <a:t>		Stakeholder engagement (Stakeholder Forum, EOSC, Industrial cooperation, TIs…)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SHORT-TERM ACTIVITIES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/>
              <a:t>		Financing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/>
              <a:t>		International cooperation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/>
              <a:t>		Impact Assessment of ESFRI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/>
              <a:t>		Strengthening of ERICs as part of the RI ecosystem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/>
              <a:t>		Resilience and greening of European research infrastructures </a:t>
            </a:r>
          </a:p>
        </p:txBody>
      </p:sp>
    </p:spTree>
    <p:extLst>
      <p:ext uri="{BB962C8B-B14F-4D97-AF65-F5344CB8AC3E}">
        <p14:creationId xmlns:p14="http://schemas.microsoft.com/office/powerpoint/2010/main" val="340204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200F4-4D61-415A-92E5-D83FFC3B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28" y="-222108"/>
            <a:ext cx="5772839" cy="1325563"/>
          </a:xfrm>
        </p:spPr>
        <p:txBody>
          <a:bodyPr/>
          <a:lstStyle/>
          <a:p>
            <a:r>
              <a:rPr lang="en-US" dirty="0"/>
              <a:t>International Landscape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D663F1-AB45-4C9A-BF6F-5AE02B7F2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086" y="783965"/>
            <a:ext cx="11221362" cy="5560411"/>
          </a:xfrm>
        </p:spPr>
        <p:txBody>
          <a:bodyPr>
            <a:noAutofit/>
          </a:bodyPr>
          <a:lstStyle/>
          <a:p>
            <a:pPr marL="466725" lvl="1" indent="-457200">
              <a:buFont typeface="Courier New" panose="02070309020205020404" pitchFamily="49" charset="0"/>
              <a:buChar char="o"/>
            </a:pPr>
            <a:r>
              <a:rPr lang="en-US" sz="2700" dirty="0"/>
              <a:t>Collaboration needed among different RIs (data sharing, personnel mobility)</a:t>
            </a:r>
          </a:p>
          <a:p>
            <a:pPr marL="809625" lvl="2" indent="-342900">
              <a:buFont typeface="Courier New" panose="02070309020205020404" pitchFamily="49" charset="0"/>
              <a:buChar char="o"/>
            </a:pPr>
            <a:r>
              <a:rPr lang="en-US" sz="2300" dirty="0"/>
              <a:t>EOSC Node federation (Country, thematic: </a:t>
            </a:r>
            <a:r>
              <a:rPr lang="en-US" sz="2200" dirty="0"/>
              <a:t>OSCARS)</a:t>
            </a:r>
          </a:p>
          <a:p>
            <a:pPr marL="9525" lvl="1" indent="0">
              <a:buNone/>
            </a:pPr>
            <a:endParaRPr lang="en-US" sz="800" dirty="0"/>
          </a:p>
          <a:p>
            <a:pPr marL="349250" lvl="1" indent="-339725">
              <a:buFont typeface="Courier New" panose="02070309020205020404" pitchFamily="49" charset="0"/>
              <a:buChar char="o"/>
            </a:pPr>
            <a:r>
              <a:rPr lang="en-US" sz="2700" dirty="0"/>
              <a:t>Enhance international cooperation</a:t>
            </a:r>
          </a:p>
          <a:p>
            <a:pPr marL="806450" lvl="2" indent="-339725">
              <a:buFont typeface="Courier New" panose="02070309020205020404" pitchFamily="49" charset="0"/>
              <a:buChar char="o"/>
            </a:pPr>
            <a:r>
              <a:rPr lang="en-US" sz="2200" dirty="0"/>
              <a:t>Global nature of some RIs </a:t>
            </a:r>
            <a:r>
              <a:rPr lang="en-GB" sz="2200" dirty="0"/>
              <a:t>(ESO, SKA, ET, </a:t>
            </a:r>
            <a:r>
              <a:rPr lang="en-GB" sz="2200" dirty="0" err="1"/>
              <a:t>EUROArgos</a:t>
            </a:r>
            <a:r>
              <a:rPr lang="en-GB" sz="2200" dirty="0"/>
              <a:t>…)</a:t>
            </a:r>
          </a:p>
          <a:p>
            <a:pPr marL="806450" lvl="2" indent="-339725">
              <a:buFont typeface="Courier New" panose="02070309020205020404" pitchFamily="49" charset="0"/>
              <a:buChar char="o"/>
            </a:pPr>
            <a:r>
              <a:rPr lang="en-US" sz="2200" dirty="0"/>
              <a:t>ERICs framework</a:t>
            </a:r>
          </a:p>
          <a:p>
            <a:pPr marL="9525" lvl="1" indent="0">
              <a:buNone/>
            </a:pPr>
            <a:endParaRPr lang="en-US" sz="800" dirty="0"/>
          </a:p>
          <a:p>
            <a:pPr marL="349250" lvl="1" indent="-339725" algn="just">
              <a:buFont typeface="Courier New" panose="02070309020205020404" pitchFamily="49" charset="0"/>
              <a:buChar char="o"/>
            </a:pPr>
            <a:r>
              <a:rPr lang="en-US" sz="2700" dirty="0"/>
              <a:t>Sharing of experiences and exchanging good practices at global level</a:t>
            </a:r>
          </a:p>
          <a:p>
            <a:pPr marL="806450" lvl="2" indent="-339725" algn="just">
              <a:buFont typeface="Courier New" panose="02070309020205020404" pitchFamily="49" charset="0"/>
              <a:buChar char="o"/>
            </a:pPr>
            <a:r>
              <a:rPr lang="en-US" sz="2200" dirty="0"/>
              <a:t>OECD</a:t>
            </a:r>
          </a:p>
          <a:p>
            <a:pPr marL="1263650" lvl="3" indent="-339725" algn="just">
              <a:buFont typeface="Courier New" panose="02070309020205020404" pitchFamily="49" charset="0"/>
              <a:buChar char="o"/>
            </a:pPr>
            <a:r>
              <a:rPr lang="en-US" sz="2000" dirty="0"/>
              <a:t>GSF</a:t>
            </a:r>
          </a:p>
          <a:p>
            <a:pPr marL="1263650" lvl="3" indent="-339725" algn="just">
              <a:buFont typeface="Courier New" panose="02070309020205020404" pitchFamily="49" charset="0"/>
              <a:buChar char="o"/>
            </a:pPr>
            <a:r>
              <a:rPr lang="en-US" sz="2000" dirty="0"/>
              <a:t>OECD-ESFRI joint workshop on Sustainable funding (July 9</a:t>
            </a:r>
            <a:r>
              <a:rPr lang="en-US" sz="2000" baseline="30000" dirty="0"/>
              <a:t>th</a:t>
            </a:r>
            <a:r>
              <a:rPr lang="en-US" sz="2000" dirty="0"/>
              <a:t>, online)</a:t>
            </a:r>
          </a:p>
          <a:p>
            <a:pPr marL="809625" lvl="3" indent="-339725" algn="just">
              <a:buFont typeface="Courier New" panose="02070309020205020404" pitchFamily="49" charset="0"/>
              <a:buChar char="o"/>
            </a:pPr>
            <a:r>
              <a:rPr lang="en-US" sz="2200" dirty="0"/>
              <a:t>GSO (Group of Senior Officials on global Research Infrastructures)</a:t>
            </a:r>
          </a:p>
          <a:p>
            <a:pPr marL="809625" lvl="3" indent="-339725" algn="just">
              <a:buFont typeface="Courier New" panose="02070309020205020404" pitchFamily="49" charset="0"/>
              <a:buChar char="o"/>
            </a:pPr>
            <a:r>
              <a:rPr lang="en-US" sz="2200" dirty="0"/>
              <a:t>ICRI (Brisbane, Dec 3</a:t>
            </a:r>
            <a:r>
              <a:rPr lang="en-US" sz="2200" baseline="30000" dirty="0"/>
              <a:t>rd</a:t>
            </a:r>
            <a:r>
              <a:rPr lang="en-US" sz="2200" dirty="0"/>
              <a:t>-5</a:t>
            </a:r>
            <a:r>
              <a:rPr lang="en-US" sz="2200" baseline="30000" dirty="0"/>
              <a:t>th</a:t>
            </a:r>
            <a:r>
              <a:rPr lang="en-US" sz="2200" dirty="0"/>
              <a:t>)</a:t>
            </a:r>
            <a:endParaRPr lang="en-US" sz="2200" dirty="0">
              <a:highlight>
                <a:srgbClr val="FFFF00"/>
              </a:highlight>
            </a:endParaRPr>
          </a:p>
          <a:p>
            <a:pPr marL="466725" lvl="2" indent="0" algn="just">
              <a:buNone/>
            </a:pPr>
            <a:endParaRPr lang="en-US" sz="800" dirty="0"/>
          </a:p>
          <a:p>
            <a:pPr marL="349250" lvl="1" indent="-339725" algn="just">
              <a:buFont typeface="Courier New" panose="02070309020205020404" pitchFamily="49" charset="0"/>
              <a:buChar char="o"/>
            </a:pPr>
            <a:r>
              <a:rPr lang="en-GB" sz="2700" dirty="0"/>
              <a:t>Elaborate a method to map the global RI landscape and consider cooperation schemes taking into account the political priorities of the EU’s external relations and based on the EU‘s values and principles </a:t>
            </a:r>
            <a:r>
              <a:rPr lang="en-GB" sz="2000" dirty="0"/>
              <a:t>(CC Dec 2</a:t>
            </a:r>
            <a:r>
              <a:rPr lang="en-GB" sz="2000" baseline="30000" dirty="0"/>
              <a:t>nd</a:t>
            </a:r>
            <a:r>
              <a:rPr lang="en-GB" sz="2000" dirty="0"/>
              <a:t> 2022)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79649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!</a:t>
            </a:r>
            <a:endParaRPr lang="it-IT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cs-CZ" dirty="0"/>
              <a:t>José Luis </a:t>
            </a:r>
            <a:r>
              <a:rPr lang="cs-CZ" dirty="0" err="1"/>
              <a:t>Martínez</a:t>
            </a:r>
            <a:r>
              <a:rPr lang="cs-CZ" dirty="0"/>
              <a:t> </a:t>
            </a:r>
            <a:r>
              <a:rPr lang="cs-CZ" dirty="0" err="1"/>
              <a:t>Peña</a:t>
            </a:r>
            <a:endParaRPr lang="cs-CZ" dirty="0"/>
          </a:p>
          <a:p>
            <a:r>
              <a:rPr lang="cs-CZ" sz="1800" dirty="0">
                <a:hlinkClick r:id="rId2"/>
              </a:rPr>
              <a:t>josel.martinez@esfri.eu</a:t>
            </a:r>
            <a:endParaRPr lang="cs-CZ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302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EAA92F-21DD-4548-A956-70FD5D04F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619" y="2431970"/>
            <a:ext cx="5723164" cy="2366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0067AC"/>
                </a:solidFill>
              </a:rPr>
              <a:t>ESFRI Vision:</a:t>
            </a:r>
          </a:p>
          <a:p>
            <a:pPr marL="0" indent="0" algn="ctr">
              <a:buNone/>
            </a:pPr>
            <a:r>
              <a:rPr lang="en-US" sz="4000">
                <a:solidFill>
                  <a:srgbClr val="0067AC"/>
                </a:solidFill>
              </a:rPr>
              <a:t>Equipping Europe with infrastructures for ground-breaking research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B25ADBB2-3C7B-4200-8952-962FF7B54B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15" y="668956"/>
            <a:ext cx="5296293" cy="552008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7B1E67-C261-7D41-F76C-1C36F0C3DCCC}"/>
              </a:ext>
            </a:extLst>
          </p:cNvPr>
          <p:cNvSpPr txBox="1"/>
          <p:nvPr/>
        </p:nvSpPr>
        <p:spPr>
          <a:xfrm>
            <a:off x="6532415" y="668956"/>
            <a:ext cx="529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European Spallation Source, Lund (Sweden)</a:t>
            </a:r>
          </a:p>
        </p:txBody>
      </p:sp>
    </p:spTree>
    <p:extLst>
      <p:ext uri="{BB962C8B-B14F-4D97-AF65-F5344CB8AC3E}">
        <p14:creationId xmlns:p14="http://schemas.microsoft.com/office/powerpoint/2010/main" val="135258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79209-30E5-4735-91B3-E283154A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AD5D2911-86E3-4BBE-899E-D49C8EDA705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7935845"/>
              </p:ext>
            </p:extLst>
          </p:nvPr>
        </p:nvGraphicFramePr>
        <p:xfrm>
          <a:off x="838199" y="1853293"/>
          <a:ext cx="10515600" cy="432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895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2875BC-66B9-CE55-D447-13106EA3998B}"/>
              </a:ext>
            </a:extLst>
          </p:cNvPr>
          <p:cNvGrpSpPr/>
          <p:nvPr/>
        </p:nvGrpSpPr>
        <p:grpSpPr>
          <a:xfrm>
            <a:off x="3418684" y="1271562"/>
            <a:ext cx="4108450" cy="4314876"/>
            <a:chOff x="3980654" y="1273919"/>
            <a:chExt cx="4108450" cy="4314876"/>
          </a:xfrm>
        </p:grpSpPr>
        <p:sp>
          <p:nvSpPr>
            <p:cNvPr id="3" name="Forma libre 2">
              <a:extLst>
                <a:ext uri="{FF2B5EF4-FFF2-40B4-BE49-F238E27FC236}">
                  <a16:creationId xmlns:a16="http://schemas.microsoft.com/office/drawing/2014/main" id="{B8ED7CE0-E1E4-B633-6AA3-E9395B978869}"/>
                </a:ext>
              </a:extLst>
            </p:cNvPr>
            <p:cNvSpPr/>
            <p:nvPr/>
          </p:nvSpPr>
          <p:spPr bwMode="auto">
            <a:xfrm>
              <a:off x="5555454" y="3190082"/>
              <a:ext cx="2195513" cy="2028825"/>
            </a:xfrm>
            <a:custGeom>
              <a:avLst/>
              <a:gdLst>
                <a:gd name="connsiteX0" fmla="*/ 1586555 w 2235200"/>
                <a:gd name="connsiteY0" fmla="*/ 356377 h 2235200"/>
                <a:gd name="connsiteX1" fmla="*/ 1760418 w 2235200"/>
                <a:gd name="connsiteY1" fmla="*/ 210481 h 2235200"/>
                <a:gd name="connsiteX2" fmla="*/ 1899314 w 2235200"/>
                <a:gd name="connsiteY2" fmla="*/ 327029 h 2235200"/>
                <a:gd name="connsiteX3" fmla="*/ 1785825 w 2235200"/>
                <a:gd name="connsiteY3" fmla="*/ 523585 h 2235200"/>
                <a:gd name="connsiteX4" fmla="*/ 1966144 w 2235200"/>
                <a:gd name="connsiteY4" fmla="*/ 835907 h 2235200"/>
                <a:gd name="connsiteX5" fmla="*/ 2193112 w 2235200"/>
                <a:gd name="connsiteY5" fmla="*/ 835901 h 2235200"/>
                <a:gd name="connsiteX6" fmla="*/ 2224597 w 2235200"/>
                <a:gd name="connsiteY6" fmla="*/ 1014463 h 2235200"/>
                <a:gd name="connsiteX7" fmla="*/ 2011316 w 2235200"/>
                <a:gd name="connsiteY7" fmla="*/ 1092085 h 2235200"/>
                <a:gd name="connsiteX8" fmla="*/ 1948692 w 2235200"/>
                <a:gd name="connsiteY8" fmla="*/ 1447245 h 2235200"/>
                <a:gd name="connsiteX9" fmla="*/ 2122562 w 2235200"/>
                <a:gd name="connsiteY9" fmla="*/ 1593132 h 2235200"/>
                <a:gd name="connsiteX10" fmla="*/ 2031904 w 2235200"/>
                <a:gd name="connsiteY10" fmla="*/ 1750157 h 2235200"/>
                <a:gd name="connsiteX11" fmla="*/ 1818627 w 2235200"/>
                <a:gd name="connsiteY11" fmla="*/ 1672524 h 2235200"/>
                <a:gd name="connsiteX12" fmla="*/ 1542362 w 2235200"/>
                <a:gd name="connsiteY12" fmla="*/ 1904338 h 2235200"/>
                <a:gd name="connsiteX13" fmla="*/ 1581780 w 2235200"/>
                <a:gd name="connsiteY13" fmla="*/ 2127856 h 2235200"/>
                <a:gd name="connsiteX14" fmla="*/ 1411398 w 2235200"/>
                <a:gd name="connsiteY14" fmla="*/ 2189870 h 2235200"/>
                <a:gd name="connsiteX15" fmla="*/ 1297919 w 2235200"/>
                <a:gd name="connsiteY15" fmla="*/ 1993308 h 2235200"/>
                <a:gd name="connsiteX16" fmla="*/ 937280 w 2235200"/>
                <a:gd name="connsiteY16" fmla="*/ 1993308 h 2235200"/>
                <a:gd name="connsiteX17" fmla="*/ 823802 w 2235200"/>
                <a:gd name="connsiteY17" fmla="*/ 2189870 h 2235200"/>
                <a:gd name="connsiteX18" fmla="*/ 653420 w 2235200"/>
                <a:gd name="connsiteY18" fmla="*/ 2127856 h 2235200"/>
                <a:gd name="connsiteX19" fmla="*/ 692839 w 2235200"/>
                <a:gd name="connsiteY19" fmla="*/ 1904338 h 2235200"/>
                <a:gd name="connsiteX20" fmla="*/ 416574 w 2235200"/>
                <a:gd name="connsiteY20" fmla="*/ 1672524 h 2235200"/>
                <a:gd name="connsiteX21" fmla="*/ 203296 w 2235200"/>
                <a:gd name="connsiteY21" fmla="*/ 1750157 h 2235200"/>
                <a:gd name="connsiteX22" fmla="*/ 112638 w 2235200"/>
                <a:gd name="connsiteY22" fmla="*/ 1593132 h 2235200"/>
                <a:gd name="connsiteX23" fmla="*/ 286508 w 2235200"/>
                <a:gd name="connsiteY23" fmla="*/ 1447245 h 2235200"/>
                <a:gd name="connsiteX24" fmla="*/ 223884 w 2235200"/>
                <a:gd name="connsiteY24" fmla="*/ 1092085 h 2235200"/>
                <a:gd name="connsiteX25" fmla="*/ 10603 w 2235200"/>
                <a:gd name="connsiteY25" fmla="*/ 1014463 h 2235200"/>
                <a:gd name="connsiteX26" fmla="*/ 42088 w 2235200"/>
                <a:gd name="connsiteY26" fmla="*/ 835901 h 2235200"/>
                <a:gd name="connsiteX27" fmla="*/ 269055 w 2235200"/>
                <a:gd name="connsiteY27" fmla="*/ 835907 h 2235200"/>
                <a:gd name="connsiteX28" fmla="*/ 449374 w 2235200"/>
                <a:gd name="connsiteY28" fmla="*/ 523585 h 2235200"/>
                <a:gd name="connsiteX29" fmla="*/ 335886 w 2235200"/>
                <a:gd name="connsiteY29" fmla="*/ 327029 h 2235200"/>
                <a:gd name="connsiteX30" fmla="*/ 474782 w 2235200"/>
                <a:gd name="connsiteY30" fmla="*/ 210481 h 2235200"/>
                <a:gd name="connsiteX31" fmla="*/ 648645 w 2235200"/>
                <a:gd name="connsiteY31" fmla="*/ 356377 h 2235200"/>
                <a:gd name="connsiteX32" fmla="*/ 987535 w 2235200"/>
                <a:gd name="connsiteY32" fmla="*/ 233031 h 2235200"/>
                <a:gd name="connsiteX33" fmla="*/ 1026942 w 2235200"/>
                <a:gd name="connsiteY33" fmla="*/ 9511 h 2235200"/>
                <a:gd name="connsiteX34" fmla="*/ 1208258 w 2235200"/>
                <a:gd name="connsiteY34" fmla="*/ 9511 h 2235200"/>
                <a:gd name="connsiteX35" fmla="*/ 1247665 w 2235200"/>
                <a:gd name="connsiteY35" fmla="*/ 233031 h 2235200"/>
                <a:gd name="connsiteX36" fmla="*/ 1586555 w 2235200"/>
                <a:gd name="connsiteY36" fmla="*/ 356377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solidFill>
              <a:srgbClr val="CC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81125" tIns="555335" rIns="481125" bIns="594426" spcCol="127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MS/AC</a:t>
              </a:r>
            </a:p>
          </p:txBody>
        </p:sp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96482943-82F1-4D0D-B11A-43B392F88B51}"/>
                </a:ext>
              </a:extLst>
            </p:cNvPr>
            <p:cNvSpPr/>
            <p:nvPr/>
          </p:nvSpPr>
          <p:spPr bwMode="auto">
            <a:xfrm>
              <a:off x="4279104" y="2710657"/>
              <a:ext cx="1597025" cy="1474788"/>
            </a:xfrm>
            <a:custGeom>
              <a:avLst/>
              <a:gdLst>
                <a:gd name="connsiteX0" fmla="*/ 1216350 w 1625600"/>
                <a:gd name="connsiteY0" fmla="*/ 411723 h 1625600"/>
                <a:gd name="connsiteX1" fmla="*/ 1456181 w 1625600"/>
                <a:gd name="connsiteY1" fmla="*/ 339443 h 1625600"/>
                <a:gd name="connsiteX2" fmla="*/ 1544430 w 1625600"/>
                <a:gd name="connsiteY2" fmla="*/ 492294 h 1625600"/>
                <a:gd name="connsiteX3" fmla="*/ 1361918 w 1625600"/>
                <a:gd name="connsiteY3" fmla="*/ 663854 h 1625600"/>
                <a:gd name="connsiteX4" fmla="*/ 1361918 w 1625600"/>
                <a:gd name="connsiteY4" fmla="*/ 961747 h 1625600"/>
                <a:gd name="connsiteX5" fmla="*/ 1544430 w 1625600"/>
                <a:gd name="connsiteY5" fmla="*/ 1133306 h 1625600"/>
                <a:gd name="connsiteX6" fmla="*/ 1456181 w 1625600"/>
                <a:gd name="connsiteY6" fmla="*/ 1286157 h 1625600"/>
                <a:gd name="connsiteX7" fmla="*/ 1216350 w 1625600"/>
                <a:gd name="connsiteY7" fmla="*/ 1213877 h 1625600"/>
                <a:gd name="connsiteX8" fmla="*/ 958367 w 1625600"/>
                <a:gd name="connsiteY8" fmla="*/ 1362823 h 1625600"/>
                <a:gd name="connsiteX9" fmla="*/ 901049 w 1625600"/>
                <a:gd name="connsiteY9" fmla="*/ 1606663 h 1625600"/>
                <a:gd name="connsiteX10" fmla="*/ 724551 w 1625600"/>
                <a:gd name="connsiteY10" fmla="*/ 1606663 h 1625600"/>
                <a:gd name="connsiteX11" fmla="*/ 667232 w 1625600"/>
                <a:gd name="connsiteY11" fmla="*/ 1362823 h 1625600"/>
                <a:gd name="connsiteX12" fmla="*/ 409249 w 1625600"/>
                <a:gd name="connsiteY12" fmla="*/ 1213877 h 1625600"/>
                <a:gd name="connsiteX13" fmla="*/ 169419 w 1625600"/>
                <a:gd name="connsiteY13" fmla="*/ 1286157 h 1625600"/>
                <a:gd name="connsiteX14" fmla="*/ 81170 w 1625600"/>
                <a:gd name="connsiteY14" fmla="*/ 1133306 h 1625600"/>
                <a:gd name="connsiteX15" fmla="*/ 263682 w 1625600"/>
                <a:gd name="connsiteY15" fmla="*/ 961746 h 1625600"/>
                <a:gd name="connsiteX16" fmla="*/ 263682 w 1625600"/>
                <a:gd name="connsiteY16" fmla="*/ 663853 h 1625600"/>
                <a:gd name="connsiteX17" fmla="*/ 81170 w 1625600"/>
                <a:gd name="connsiteY17" fmla="*/ 492294 h 1625600"/>
                <a:gd name="connsiteX18" fmla="*/ 169419 w 1625600"/>
                <a:gd name="connsiteY18" fmla="*/ 339443 h 1625600"/>
                <a:gd name="connsiteX19" fmla="*/ 409250 w 1625600"/>
                <a:gd name="connsiteY19" fmla="*/ 411723 h 1625600"/>
                <a:gd name="connsiteX20" fmla="*/ 667233 w 1625600"/>
                <a:gd name="connsiteY20" fmla="*/ 262777 h 1625600"/>
                <a:gd name="connsiteX21" fmla="*/ 724551 w 1625600"/>
                <a:gd name="connsiteY21" fmla="*/ 18937 h 1625600"/>
                <a:gd name="connsiteX22" fmla="*/ 901049 w 1625600"/>
                <a:gd name="connsiteY22" fmla="*/ 18937 h 1625600"/>
                <a:gd name="connsiteX23" fmla="*/ 958368 w 1625600"/>
                <a:gd name="connsiteY23" fmla="*/ 262777 h 1625600"/>
                <a:gd name="connsiteX24" fmla="*/ 1216351 w 1625600"/>
                <a:gd name="connsiteY24" fmla="*/ 411723 h 1625600"/>
                <a:gd name="connsiteX25" fmla="*/ 1216350 w 1625600"/>
                <a:gd name="connsiteY25" fmla="*/ 411723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  <a:solidFill>
              <a:srgbClr val="3366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1000" tIns="443473" rIns="441000" bIns="443473" spcCol="127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</a:t>
              </a:r>
            </a:p>
          </p:txBody>
        </p:sp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62A5A2CF-4BCF-9864-467C-8DCD4012D4C2}"/>
                </a:ext>
              </a:extLst>
            </p:cNvPr>
            <p:cNvSpPr/>
            <p:nvPr/>
          </p:nvSpPr>
          <p:spPr bwMode="auto">
            <a:xfrm>
              <a:off x="4996655" y="1531145"/>
              <a:ext cx="1917699" cy="1770062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rgbClr val="FFFF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60071" tIns="560071" rIns="560069" bIns="560069" spcCol="127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ESFRI</a:t>
              </a:r>
            </a:p>
          </p:txBody>
        </p:sp>
        <p:sp>
          <p:nvSpPr>
            <p:cNvPr id="6" name="Flecha circular 5">
              <a:extLst>
                <a:ext uri="{FF2B5EF4-FFF2-40B4-BE49-F238E27FC236}">
                  <a16:creationId xmlns:a16="http://schemas.microsoft.com/office/drawing/2014/main" id="{EB337BDC-D9A9-046A-DF9C-16E4025F5232}"/>
                </a:ext>
              </a:extLst>
            </p:cNvPr>
            <p:cNvSpPr/>
            <p:nvPr/>
          </p:nvSpPr>
          <p:spPr bwMode="auto">
            <a:xfrm rot="4111145">
              <a:off x="5385592" y="2885282"/>
              <a:ext cx="2811462" cy="2595563"/>
            </a:xfrm>
            <a:prstGeom prst="circularArrow">
              <a:avLst>
                <a:gd name="adj1" fmla="val 4687"/>
                <a:gd name="adj2" fmla="val 299029"/>
                <a:gd name="adj3" fmla="val 2513083"/>
                <a:gd name="adj4" fmla="val 15867933"/>
                <a:gd name="adj5" fmla="val 546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orma 6">
              <a:extLst>
                <a:ext uri="{FF2B5EF4-FFF2-40B4-BE49-F238E27FC236}">
                  <a16:creationId xmlns:a16="http://schemas.microsoft.com/office/drawing/2014/main" id="{098DE5EF-5EA2-9638-C1FA-578D402630F4}"/>
                </a:ext>
              </a:extLst>
            </p:cNvPr>
            <p:cNvSpPr/>
            <p:nvPr/>
          </p:nvSpPr>
          <p:spPr bwMode="auto">
            <a:xfrm rot="18902489">
              <a:off x="3980654" y="2547414"/>
              <a:ext cx="2043111" cy="1885950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lecha circular 7">
              <a:extLst>
                <a:ext uri="{FF2B5EF4-FFF2-40B4-BE49-F238E27FC236}">
                  <a16:creationId xmlns:a16="http://schemas.microsoft.com/office/drawing/2014/main" id="{59C19012-CFF3-6470-885B-AAB198393FF4}"/>
                </a:ext>
              </a:extLst>
            </p:cNvPr>
            <p:cNvSpPr/>
            <p:nvPr/>
          </p:nvSpPr>
          <p:spPr bwMode="auto">
            <a:xfrm rot="4603056">
              <a:off x="4907741" y="1535636"/>
              <a:ext cx="2337362" cy="1813928"/>
            </a:xfrm>
            <a:prstGeom prst="circularArrow">
              <a:avLst>
                <a:gd name="adj1" fmla="val 5984"/>
                <a:gd name="adj2" fmla="val 998858"/>
                <a:gd name="adj3" fmla="val 13313824"/>
                <a:gd name="adj4" fmla="val 8898802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4BAC2F4-CB5E-41B2-164B-F3944F5ABB8B}"/>
              </a:ext>
            </a:extLst>
          </p:cNvPr>
          <p:cNvSpPr txBox="1"/>
          <p:nvPr/>
        </p:nvSpPr>
        <p:spPr>
          <a:xfrm>
            <a:off x="7156140" y="291996"/>
            <a:ext cx="440055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Forum of the MS/AC with the EC to select new projects of RI (RoadMap).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Priority are the Pan-European RI of Excellent quality. To coordinate the interests of the MS/AC in a variable geometry approach</a:t>
            </a:r>
          </a:p>
        </p:txBody>
      </p:sp>
      <p:sp>
        <p:nvSpPr>
          <p:cNvPr id="17" name="CuadroTexto 13">
            <a:extLst>
              <a:ext uri="{FF2B5EF4-FFF2-40B4-BE49-F238E27FC236}">
                <a16:creationId xmlns:a16="http://schemas.microsoft.com/office/drawing/2014/main" id="{74ECF8B4-F3A4-940D-B9EA-B270BF276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385" y="2783974"/>
            <a:ext cx="3304622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70C0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70C0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engage national financial compromises for the construction  and long term operation of the RI</a:t>
            </a:r>
          </a:p>
        </p:txBody>
      </p:sp>
      <p:pic>
        <p:nvPicPr>
          <p:cNvPr id="19" name="Imagen 22">
            <a:extLst>
              <a:ext uri="{FF2B5EF4-FFF2-40B4-BE49-F238E27FC236}">
                <a16:creationId xmlns:a16="http://schemas.microsoft.com/office/drawing/2014/main" id="{C2673336-40D6-6220-E0B3-F38261DA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317" y="4265056"/>
            <a:ext cx="2056758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23">
            <a:extLst>
              <a:ext uri="{FF2B5EF4-FFF2-40B4-BE49-F238E27FC236}">
                <a16:creationId xmlns:a16="http://schemas.microsoft.com/office/drawing/2014/main" id="{1E119064-46E6-D120-5CB2-68BEA0331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27" y="2949476"/>
            <a:ext cx="19732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4C5222C-142A-29B8-FBE8-BBC1A334B431}"/>
              </a:ext>
            </a:extLst>
          </p:cNvPr>
          <p:cNvSpPr txBox="1"/>
          <p:nvPr/>
        </p:nvSpPr>
        <p:spPr>
          <a:xfrm>
            <a:off x="104503" y="599772"/>
            <a:ext cx="360682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ヒラギノ角ゴ Pro W3" panose="020B0300000000000000" pitchFamily="34" charset="-128"/>
                <a:cs typeface="Cambria" panose="02040503050406030204" pitchFamily="18" charset="0"/>
              </a:rPr>
              <a:t>Using the Work Program of Horizon Europe to finance specific aspects of RIs, as well as the Structural Funds (DG- Regio)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1AA19-6491-7026-80A3-70047E54A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90" y="291996"/>
            <a:ext cx="827879" cy="84162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AC4283-DE2C-1675-35E8-4631C7A32802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142689" y="1261492"/>
            <a:ext cx="1013451" cy="12274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929501-7833-777D-8DFE-8C295D51CB1C}"/>
              </a:ext>
            </a:extLst>
          </p:cNvPr>
          <p:cNvCxnSpPr>
            <a:cxnSpLocks/>
            <a:stCxn id="17" idx="1"/>
            <a:endCxn id="3" idx="2"/>
          </p:cNvCxnSpPr>
          <p:nvPr/>
        </p:nvCxnSpPr>
        <p:spPr>
          <a:xfrm flipH="1">
            <a:off x="6859075" y="3445694"/>
            <a:ext cx="1290310" cy="388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80D0F1-CE34-124D-7BE8-22E9D9675384}"/>
              </a:ext>
            </a:extLst>
          </p:cNvPr>
          <p:cNvCxnSpPr>
            <a:cxnSpLocks/>
            <a:stCxn id="4" idx="18"/>
          </p:cNvCxnSpPr>
          <p:nvPr/>
        </p:nvCxnSpPr>
        <p:spPr>
          <a:xfrm flipH="1" flipV="1">
            <a:off x="3711332" y="1923211"/>
            <a:ext cx="172243" cy="10930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64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67DF6A79-EE71-CEF3-060C-1F5180742E47}"/>
              </a:ext>
            </a:extLst>
          </p:cNvPr>
          <p:cNvSpPr txBox="1"/>
          <p:nvPr/>
        </p:nvSpPr>
        <p:spPr>
          <a:xfrm>
            <a:off x="643747" y="376216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/>
              <a:t>The</a:t>
            </a:r>
            <a:r>
              <a:rPr lang="es-ES" sz="2000" b="1" dirty="0"/>
              <a:t> </a:t>
            </a:r>
            <a:r>
              <a:rPr lang="es-ES" sz="2000" b="1" dirty="0" err="1"/>
              <a:t>Ministry</a:t>
            </a:r>
            <a:r>
              <a:rPr lang="es-ES" sz="2000" b="1" dirty="0"/>
              <a:t>/</a:t>
            </a:r>
            <a:r>
              <a:rPr lang="es-ES" sz="2000" b="1" dirty="0" err="1"/>
              <a:t>Research</a:t>
            </a:r>
            <a:r>
              <a:rPr lang="es-ES" sz="2000" b="1" dirty="0"/>
              <a:t> Agency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25C6F6-C4D5-396D-898A-49A593A13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286" y="1784029"/>
            <a:ext cx="3886200" cy="21717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1E55250-C536-38FC-FF99-E1AEE18160F9}"/>
              </a:ext>
            </a:extLst>
          </p:cNvPr>
          <p:cNvSpPr txBox="1"/>
          <p:nvPr/>
        </p:nvSpPr>
        <p:spPr>
          <a:xfrm>
            <a:off x="9461865" y="2218639"/>
            <a:ext cx="2137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Prediction</a:t>
            </a:r>
            <a:r>
              <a:rPr lang="es-ES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is</a:t>
            </a:r>
            <a:r>
              <a:rPr lang="es-ES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very</a:t>
            </a:r>
            <a:r>
              <a:rPr lang="es-ES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difficult</a:t>
            </a:r>
            <a:r>
              <a:rPr lang="es-ES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s-E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especially</a:t>
            </a:r>
            <a:r>
              <a:rPr lang="es-ES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about</a:t>
            </a:r>
            <a:r>
              <a:rPr lang="es-ES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es-ES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future</a:t>
            </a:r>
          </a:p>
          <a:p>
            <a:pPr algn="ctr"/>
            <a:r>
              <a:rPr lang="es-ES" dirty="0">
                <a:solidFill>
                  <a:schemeClr val="bg1"/>
                </a:solidFill>
                <a:effectLst/>
                <a:latin typeface="Edwardian Script ITC" panose="030303020407070D0804" pitchFamily="66" charset="77"/>
              </a:rPr>
              <a:t>Niels Bohr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B16291-00A8-1906-1401-2293BA343F6E}"/>
              </a:ext>
            </a:extLst>
          </p:cNvPr>
          <p:cNvSpPr txBox="1"/>
          <p:nvPr/>
        </p:nvSpPr>
        <p:spPr>
          <a:xfrm>
            <a:off x="643746" y="1870324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972C6A-600D-12EE-28CA-85484B87051F}"/>
              </a:ext>
            </a:extLst>
          </p:cNvPr>
          <p:cNvSpPr txBox="1"/>
          <p:nvPr/>
        </p:nvSpPr>
        <p:spPr>
          <a:xfrm>
            <a:off x="643747" y="2783848"/>
            <a:ext cx="2333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RI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A52AC2-A4E6-9451-3FA1-20F0E7A728F1}"/>
              </a:ext>
            </a:extLst>
          </p:cNvPr>
          <p:cNvSpPr/>
          <p:nvPr/>
        </p:nvSpPr>
        <p:spPr>
          <a:xfrm>
            <a:off x="743723" y="2319152"/>
            <a:ext cx="805281" cy="330136"/>
          </a:xfrm>
          <a:prstGeom prst="rect">
            <a:avLst/>
          </a:prstGeom>
          <a:solidFill>
            <a:srgbClr val="DA39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532D77-578E-9721-4CDB-13611831B2F7}"/>
              </a:ext>
            </a:extLst>
          </p:cNvPr>
          <p:cNvSpPr txBox="1"/>
          <p:nvPr/>
        </p:nvSpPr>
        <p:spPr>
          <a:xfrm>
            <a:off x="1549004" y="2279057"/>
            <a:ext cx="1246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2 - 4 years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374AB2-1B90-3AA1-0689-3B70AEC0C8F6}"/>
              </a:ext>
            </a:extLst>
          </p:cNvPr>
          <p:cNvSpPr/>
          <p:nvPr/>
        </p:nvSpPr>
        <p:spPr>
          <a:xfrm>
            <a:off x="743723" y="3225439"/>
            <a:ext cx="2100013" cy="3301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B5F290-0611-E4C4-28C6-65A7AFCE1825}"/>
              </a:ext>
            </a:extLst>
          </p:cNvPr>
          <p:cNvSpPr txBox="1"/>
          <p:nvPr/>
        </p:nvSpPr>
        <p:spPr>
          <a:xfrm>
            <a:off x="2843736" y="3190452"/>
            <a:ext cx="15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10 - 12 years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D685F-11D5-BAF7-8949-9436519E10F5}"/>
              </a:ext>
            </a:extLst>
          </p:cNvPr>
          <p:cNvSpPr txBox="1"/>
          <p:nvPr/>
        </p:nvSpPr>
        <p:spPr>
          <a:xfrm>
            <a:off x="8385671" y="4176006"/>
            <a:ext cx="15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40 - 50 years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77AAEE-8240-D36A-D169-17180481108D}"/>
              </a:ext>
            </a:extLst>
          </p:cNvPr>
          <p:cNvSpPr/>
          <p:nvPr/>
        </p:nvSpPr>
        <p:spPr>
          <a:xfrm>
            <a:off x="743723" y="4210993"/>
            <a:ext cx="7634539" cy="3301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21">
            <a:extLst>
              <a:ext uri="{FF2B5EF4-FFF2-40B4-BE49-F238E27FC236}">
                <a16:creationId xmlns:a16="http://schemas.microsoft.com/office/drawing/2014/main" id="{0CCCFFBD-46AB-7236-2620-2B625E601AD2}"/>
              </a:ext>
            </a:extLst>
          </p:cNvPr>
          <p:cNvSpPr txBox="1"/>
          <p:nvPr/>
        </p:nvSpPr>
        <p:spPr>
          <a:xfrm flipH="1">
            <a:off x="0" y="51466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How to take decisions in this wide “dynamical range”?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FDB07B-9ADC-9FD7-44AA-79A8521D27BD}"/>
              </a:ext>
            </a:extLst>
          </p:cNvPr>
          <p:cNvSpPr txBox="1">
            <a:spLocks/>
          </p:cNvSpPr>
          <p:nvPr/>
        </p:nvSpPr>
        <p:spPr>
          <a:xfrm>
            <a:off x="643746" y="358731"/>
            <a:ext cx="11548253" cy="1149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The time-line of the different actors is very important and should be taken into account:</a:t>
            </a:r>
          </a:p>
        </p:txBody>
      </p:sp>
    </p:spTree>
    <p:extLst>
      <p:ext uri="{BB962C8B-B14F-4D97-AF65-F5344CB8AC3E}">
        <p14:creationId xmlns:p14="http://schemas.microsoft.com/office/powerpoint/2010/main" val="349182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4194D-9E26-4B97-ACDA-CDBF7398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ESFRI´s Policy Advisory Role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F56F32-EFC5-4401-A16F-16436A1AE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9922" y="1555994"/>
            <a:ext cx="11119339" cy="4387606"/>
          </a:xfrm>
        </p:spPr>
        <p:txBody>
          <a:bodyPr>
            <a:noAutofit/>
          </a:bodyPr>
          <a:lstStyle/>
          <a:p>
            <a:pPr lvl="0"/>
            <a:r>
              <a:rPr lang="en-US"/>
              <a:t>Collaboration with </a:t>
            </a:r>
            <a:r>
              <a:rPr lang="en-US" b="1"/>
              <a:t>national governments </a:t>
            </a:r>
            <a:r>
              <a:rPr lang="en-US"/>
              <a:t>and the </a:t>
            </a:r>
            <a:r>
              <a:rPr lang="en-US" b="1"/>
              <a:t>European Commision</a:t>
            </a:r>
          </a:p>
          <a:p>
            <a:pPr lvl="0"/>
            <a:endParaRPr lang="en-US" sz="800" b="1"/>
          </a:p>
          <a:p>
            <a:r>
              <a:rPr lang="en-US" b="1"/>
              <a:t>Strategic approach </a:t>
            </a:r>
            <a:r>
              <a:rPr lang="en-US"/>
              <a:t>to ensure the openness and accessibility of world-class sustainable RI for researchers in Europe</a:t>
            </a:r>
          </a:p>
          <a:p>
            <a:endParaRPr lang="en-US" sz="800"/>
          </a:p>
          <a:p>
            <a:pPr lvl="0"/>
            <a:r>
              <a:rPr lang="en-US" b="1"/>
              <a:t>Analysing the Landscape of RI</a:t>
            </a:r>
          </a:p>
          <a:p>
            <a:pPr lvl="0"/>
            <a:endParaRPr lang="en-US" sz="800"/>
          </a:p>
          <a:p>
            <a:pPr lvl="0"/>
            <a:r>
              <a:rPr lang="en-US" b="1">
                <a:solidFill>
                  <a:schemeClr val="tx1"/>
                </a:solidFill>
              </a:rPr>
              <a:t>Monitoring RI performance</a:t>
            </a:r>
          </a:p>
          <a:p>
            <a:pPr lvl="0"/>
            <a:endParaRPr lang="en-US" sz="800" b="1">
              <a:solidFill>
                <a:srgbClr val="FF0000"/>
              </a:solidFill>
            </a:endParaRPr>
          </a:p>
          <a:p>
            <a:pPr lvl="0"/>
            <a:r>
              <a:rPr lang="en-US" b="1"/>
              <a:t>Updating the ESFRI Roadmap to identify and prioritize research infrastructures</a:t>
            </a:r>
            <a:r>
              <a:rPr lang="en-US"/>
              <a:t> of strategic importance</a:t>
            </a:r>
          </a:p>
        </p:txBody>
      </p:sp>
    </p:spTree>
    <p:extLst>
      <p:ext uri="{BB962C8B-B14F-4D97-AF65-F5344CB8AC3E}">
        <p14:creationId xmlns:p14="http://schemas.microsoft.com/office/powerpoint/2010/main" val="320153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CD68-0FCF-D3DE-6EF4-CE96C90F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14" y="17976"/>
            <a:ext cx="11383208" cy="1325563"/>
          </a:xfrm>
        </p:spPr>
        <p:txBody>
          <a:bodyPr>
            <a:normAutofit/>
          </a:bodyPr>
          <a:lstStyle/>
          <a:p>
            <a:r>
              <a:rPr lang="en-US"/>
              <a:t>ESFRI – Additional active working groups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8FB0C5-5859-8291-B7DE-588CB696233D}"/>
              </a:ext>
            </a:extLst>
          </p:cNvPr>
          <p:cNvSpPr txBox="1"/>
          <p:nvPr/>
        </p:nvSpPr>
        <p:spPr>
          <a:xfrm>
            <a:off x="2009103" y="3387825"/>
            <a:ext cx="6877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effectLst/>
                <a:ea typeface="Calibri" panose="020F0502020204030204" pitchFamily="34" charset="0"/>
              </a:rPr>
              <a:t>Drafting Group on resilience and greening of RIs</a:t>
            </a:r>
            <a:r>
              <a:rPr lang="en-US" sz="2400">
                <a:effectLst/>
              </a:rPr>
              <a:t> </a:t>
            </a: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3BC8C-FD5A-87C8-AAA2-B6E0D5461DE4}"/>
              </a:ext>
            </a:extLst>
          </p:cNvPr>
          <p:cNvSpPr txBox="1"/>
          <p:nvPr/>
        </p:nvSpPr>
        <p:spPr>
          <a:xfrm>
            <a:off x="2009104" y="1201870"/>
            <a:ext cx="6733510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ea typeface="Calibri" panose="020F0502020204030204" pitchFamily="34" charset="0"/>
              </a:rPr>
              <a:t>Drafting Group on RI funding</a:t>
            </a:r>
            <a:endParaRPr lang="en-US" sz="2400" dirty="0">
              <a:effectLst/>
              <a:ea typeface="Arial" panose="020B0604020202020204" pitchFamily="34" charset="0"/>
            </a:endParaRPr>
          </a:p>
          <a:p>
            <a:r>
              <a:rPr lang="en-US" dirty="0">
                <a:effectLst/>
                <a:ea typeface="Calibri" panose="020F0502020204030204" pitchFamily="34" charset="0"/>
              </a:rPr>
              <a:t>Including synergies with national and regional funding, EU and others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1343A4-9694-99FD-5299-5F476961641A}"/>
              </a:ext>
            </a:extLst>
          </p:cNvPr>
          <p:cNvSpPr txBox="1"/>
          <p:nvPr/>
        </p:nvSpPr>
        <p:spPr>
          <a:xfrm>
            <a:off x="2009104" y="2461047"/>
            <a:ext cx="6098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effectLst/>
                <a:ea typeface="Calibri" panose="020F0502020204030204" pitchFamily="34" charset="0"/>
              </a:rPr>
              <a:t>Drafting Group on international cooperation</a:t>
            </a:r>
            <a:r>
              <a:rPr lang="en-US" sz="2400">
                <a:effectLst/>
              </a:rPr>
              <a:t> </a:t>
            </a:r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176EB3-07A5-4779-2731-6B50BA3060D6}"/>
              </a:ext>
            </a:extLst>
          </p:cNvPr>
          <p:cNvSpPr txBox="1"/>
          <p:nvPr/>
        </p:nvSpPr>
        <p:spPr>
          <a:xfrm>
            <a:off x="2009104" y="4314603"/>
            <a:ext cx="6098146" cy="1453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ea typeface="Calibri" panose="020F0502020204030204" pitchFamily="34" charset="0"/>
              </a:rPr>
              <a:t>Drafting Group on Stakeholder engagement </a:t>
            </a:r>
            <a:endParaRPr lang="en-US" sz="2400" dirty="0">
              <a:effectLst/>
              <a:ea typeface="Arial" panose="020B0604020202020204" pitchFamily="34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SH Forum and meetup</a:t>
            </a:r>
            <a:endParaRPr lang="en-US" dirty="0">
              <a:ea typeface="Times New Roman" panose="02020603050405020304" pitchFamily="18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EOSC-ESFRI collaboration</a:t>
            </a:r>
            <a:endParaRPr lang="en-US" dirty="0">
              <a:ea typeface="Times New Roman" panose="02020603050405020304" pitchFamily="18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Industrial cooperation and collaboration with TIs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4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CD68-0FCF-D3DE-6EF4-CE96C90F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14" y="17976"/>
            <a:ext cx="11383208" cy="1325563"/>
          </a:xfrm>
        </p:spPr>
        <p:txBody>
          <a:bodyPr>
            <a:normAutofit/>
          </a:bodyPr>
          <a:lstStyle/>
          <a:p>
            <a:r>
              <a:rPr lang="en-US" dirty="0"/>
              <a:t>ESFRI – </a:t>
            </a:r>
            <a:r>
              <a:rPr lang="en-US" sz="4000" dirty="0"/>
              <a:t>continuous activities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C411DC-4459-5239-3CF1-F05636993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33" y="4358682"/>
            <a:ext cx="2948918" cy="14234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A0F04D-06E5-5F55-368D-D202764F2167}"/>
              </a:ext>
            </a:extLst>
          </p:cNvPr>
          <p:cNvSpPr txBox="1"/>
          <p:nvPr/>
        </p:nvSpPr>
        <p:spPr>
          <a:xfrm>
            <a:off x="4379100" y="1509378"/>
            <a:ext cx="7379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Landscape analysis - Since 2016, it provides an overview of the European RI ecosystem. </a:t>
            </a:r>
            <a:r>
              <a:rPr lang="en-US" sz="2400" b="1" dirty="0" err="1">
                <a:solidFill>
                  <a:srgbClr val="FF0000"/>
                </a:solidFill>
              </a:rPr>
              <a:t>Gelsomina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Pappalardo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B84498-FFF3-7215-7709-3BC4C4A800FB}"/>
              </a:ext>
            </a:extLst>
          </p:cNvPr>
          <p:cNvSpPr txBox="1"/>
          <p:nvPr/>
        </p:nvSpPr>
        <p:spPr>
          <a:xfrm>
            <a:off x="4391800" y="2828835"/>
            <a:ext cx="7379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ESFRI Roadmap - a strategic document that identifies and prioritizes major research infrastructures of pan-European importance.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B2687A-6464-C0ED-8DB2-2B5DA57E8471}"/>
              </a:ext>
            </a:extLst>
          </p:cNvPr>
          <p:cNvSpPr txBox="1"/>
          <p:nvPr/>
        </p:nvSpPr>
        <p:spPr>
          <a:xfrm>
            <a:off x="4391800" y="4470232"/>
            <a:ext cx="7379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/>
              <a:t>ESFRI monitoring - guaranteeing the excellence of the Landmark label.</a:t>
            </a:r>
          </a:p>
          <a:p>
            <a:pPr algn="just"/>
            <a:r>
              <a:rPr lang="en-US" sz="2400"/>
              <a:t>(first report available from the ESFRI website)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F6A31-662F-0B4C-70E5-7E756184DC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3" b="25570"/>
          <a:stretch/>
        </p:blipFill>
        <p:spPr>
          <a:xfrm>
            <a:off x="1224833" y="1216639"/>
            <a:ext cx="2955041" cy="1352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07949C-1439-BD6E-E546-F45836DD6A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8" b="13580"/>
          <a:stretch/>
        </p:blipFill>
        <p:spPr>
          <a:xfrm>
            <a:off x="1224833" y="2743496"/>
            <a:ext cx="2945853" cy="14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8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E5EF8-E4C3-4260-3F44-07A58DD8B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45" y="0"/>
            <a:ext cx="5496610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C9BED2-0362-5D06-E648-6A5C5BBFB4DE}"/>
              </a:ext>
            </a:extLst>
          </p:cNvPr>
          <p:cNvSpPr txBox="1">
            <a:spLocks/>
          </p:cNvSpPr>
          <p:nvPr/>
        </p:nvSpPr>
        <p:spPr>
          <a:xfrm>
            <a:off x="0" y="1647012"/>
            <a:ext cx="6969553" cy="4115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2750" lvl="1" indent="-342900" algn="just">
              <a:buFont typeface="Courier New" panose="02070309020205020404" pitchFamily="49" charset="0"/>
              <a:buChar char="o"/>
              <a:tabLst>
                <a:tab pos="220663" algn="l"/>
                <a:tab pos="395288" algn="l"/>
              </a:tabLst>
            </a:pPr>
            <a:r>
              <a:rPr lang="en-US" sz="2200" dirty="0">
                <a:solidFill>
                  <a:schemeClr val="tx1"/>
                </a:solidFill>
              </a:rPr>
              <a:t>Monitoring of the ESFRI Landmarks already in process</a:t>
            </a:r>
          </a:p>
          <a:p>
            <a:pPr marL="69850" lvl="1" algn="just">
              <a:tabLst>
                <a:tab pos="220663" algn="l"/>
                <a:tab pos="395288" algn="l"/>
              </a:tabLst>
            </a:pPr>
            <a:endParaRPr lang="en-US" sz="800" dirty="0">
              <a:solidFill>
                <a:schemeClr val="tx1"/>
              </a:solidFill>
            </a:endParaRPr>
          </a:p>
          <a:p>
            <a:pPr marL="412750" lvl="1" indent="-342900" algn="just">
              <a:buFont typeface="Courier New" panose="02070309020205020404" pitchFamily="49" charset="0"/>
              <a:buChar char="o"/>
              <a:tabLst>
                <a:tab pos="220663" algn="l"/>
                <a:tab pos="395288" algn="l"/>
              </a:tabLst>
            </a:pPr>
            <a:r>
              <a:rPr lang="en-US" sz="2200" dirty="0">
                <a:solidFill>
                  <a:schemeClr val="tx1"/>
                </a:solidFill>
              </a:rPr>
              <a:t>To remove projects not implemented in the last 10 years</a:t>
            </a:r>
          </a:p>
          <a:p>
            <a:pPr marL="69850" lvl="1" algn="just">
              <a:tabLst>
                <a:tab pos="220663" algn="l"/>
                <a:tab pos="395288" algn="l"/>
              </a:tabLst>
            </a:pPr>
            <a:endParaRPr lang="en-US" sz="800" dirty="0">
              <a:solidFill>
                <a:schemeClr val="tx1"/>
              </a:solidFill>
            </a:endParaRPr>
          </a:p>
          <a:p>
            <a:pPr marL="412750" lvl="1" indent="-342900" algn="just">
              <a:buFont typeface="Courier New" panose="02070309020205020404" pitchFamily="49" charset="0"/>
              <a:buChar char="o"/>
              <a:tabLst>
                <a:tab pos="220663" algn="l"/>
                <a:tab pos="395288" algn="l"/>
              </a:tabLst>
            </a:pPr>
            <a:r>
              <a:rPr lang="en-US" sz="2200" dirty="0">
                <a:solidFill>
                  <a:schemeClr val="tx1"/>
                </a:solidFill>
              </a:rPr>
              <a:t>Info-day expected October 8</a:t>
            </a:r>
            <a:r>
              <a:rPr lang="en-US" sz="2200" baseline="30000" dirty="0">
                <a:solidFill>
                  <a:schemeClr val="tx1"/>
                </a:solidFill>
              </a:rPr>
              <a:t>th</a:t>
            </a:r>
            <a:r>
              <a:rPr lang="en-US" sz="2200" dirty="0">
                <a:solidFill>
                  <a:schemeClr val="tx1"/>
                </a:solidFill>
              </a:rPr>
              <a:t>, 2024 in Brussels</a:t>
            </a:r>
          </a:p>
          <a:p>
            <a:pPr marL="69850" lvl="1" algn="just">
              <a:tabLst>
                <a:tab pos="220663" algn="l"/>
                <a:tab pos="395288" algn="l"/>
              </a:tabLst>
            </a:pPr>
            <a:endParaRPr lang="en-US" sz="800" dirty="0">
              <a:solidFill>
                <a:schemeClr val="tx1"/>
              </a:solidFill>
            </a:endParaRPr>
          </a:p>
          <a:p>
            <a:pPr marL="412750" lvl="1" indent="-342900" algn="just">
              <a:buFont typeface="Courier New" panose="02070309020205020404" pitchFamily="49" charset="0"/>
              <a:buChar char="o"/>
              <a:tabLst>
                <a:tab pos="220663" algn="l"/>
                <a:tab pos="395288" algn="l"/>
              </a:tabLst>
            </a:pPr>
            <a:r>
              <a:rPr lang="en-US" sz="2200" dirty="0">
                <a:solidFill>
                  <a:schemeClr val="tx1"/>
                </a:solidFill>
              </a:rPr>
              <a:t>A public call for NEW projects of RI (Oct 8</a:t>
            </a:r>
            <a:r>
              <a:rPr lang="en-US" sz="2200" baseline="30000" dirty="0">
                <a:solidFill>
                  <a:schemeClr val="tx1"/>
                </a:solidFill>
              </a:rPr>
              <a:t>th</a:t>
            </a:r>
            <a:r>
              <a:rPr lang="en-US" sz="2200" dirty="0">
                <a:solidFill>
                  <a:schemeClr val="tx1"/>
                </a:solidFill>
              </a:rPr>
              <a:t> 2024 – Early April 2025)</a:t>
            </a:r>
          </a:p>
          <a:p>
            <a:pPr marL="69850" lvl="1" algn="just">
              <a:tabLst>
                <a:tab pos="220663" algn="l"/>
                <a:tab pos="395288" algn="l"/>
              </a:tabLst>
            </a:pPr>
            <a:endParaRPr lang="en-US" sz="800" dirty="0">
              <a:solidFill>
                <a:schemeClr val="tx1"/>
              </a:solidFill>
            </a:endParaRPr>
          </a:p>
          <a:p>
            <a:pPr marL="412750" lvl="1" indent="-342900" algn="just">
              <a:buFont typeface="Courier New" panose="02070309020205020404" pitchFamily="49" charset="0"/>
              <a:buChar char="o"/>
              <a:tabLst>
                <a:tab pos="220663" algn="l"/>
                <a:tab pos="395288" algn="l"/>
              </a:tabLst>
            </a:pPr>
            <a:r>
              <a:rPr lang="en-US" sz="2200" dirty="0">
                <a:solidFill>
                  <a:schemeClr val="tx1"/>
                </a:solidFill>
              </a:rPr>
              <a:t>To evaluate the new propositions along 2025 and to present the new ESFRI Roadmap by second half of 2026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5851F9-41C6-ABFE-B6DF-7E90DDC70EFA}"/>
              </a:ext>
            </a:extLst>
          </p:cNvPr>
          <p:cNvSpPr txBox="1">
            <a:spLocks/>
          </p:cNvSpPr>
          <p:nvPr/>
        </p:nvSpPr>
        <p:spPr>
          <a:xfrm>
            <a:off x="387614" y="17976"/>
            <a:ext cx="3609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7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Roadmap 2026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ve Presentation" id="{BE1C6111-CCEC-4663-9934-B7259BF335ED}" vid="{68D226BC-4645-45C5-86C8-2A9D931CF36C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042d29-7175-4c20-b995-0c8557162c4c" xsi:nil="true"/>
    <lcf76f155ced4ddcb4097134ff3c332f xmlns="dfef5999-9aa3-40a7-8b51-425746ae96f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78982DCFB9C45B0CB4AB066E0CDA9" ma:contentTypeVersion="15" ma:contentTypeDescription="Create a new document." ma:contentTypeScope="" ma:versionID="cf3d10a0a1dbec5394cfabc8c45e0cd6">
  <xsd:schema xmlns:xsd="http://www.w3.org/2001/XMLSchema" xmlns:xs="http://www.w3.org/2001/XMLSchema" xmlns:p="http://schemas.microsoft.com/office/2006/metadata/properties" xmlns:ns2="dfef5999-9aa3-40a7-8b51-425746ae96f5" xmlns:ns3="47042d29-7175-4c20-b995-0c8557162c4c" targetNamespace="http://schemas.microsoft.com/office/2006/metadata/properties" ma:root="true" ma:fieldsID="e31b9b81091074de746d55c28b440c6a" ns2:_="" ns3:_="">
    <xsd:import namespace="dfef5999-9aa3-40a7-8b51-425746ae96f5"/>
    <xsd:import namespace="47042d29-7175-4c20-b995-0c8557162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f5999-9aa3-40a7-8b51-425746ae96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e6836a6-b37d-479c-8487-98094e9fec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42d29-7175-4c20-b995-0c8557162c4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71e32ee-3bf1-4492-9008-ce1ec3c770db}" ma:internalName="TaxCatchAll" ma:showField="CatchAllData" ma:web="47042d29-7175-4c20-b995-0c8557162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588E7E-A315-4243-80A0-569098280D11}">
  <ds:schemaRefs>
    <ds:schemaRef ds:uri="http://schemas.microsoft.com/office/2006/metadata/properties"/>
    <ds:schemaRef ds:uri="http://schemas.microsoft.com/office/infopath/2007/PartnerControls"/>
    <ds:schemaRef ds:uri="47042d29-7175-4c20-b995-0c8557162c4c"/>
    <ds:schemaRef ds:uri="dfef5999-9aa3-40a7-8b51-425746ae96f5"/>
  </ds:schemaRefs>
</ds:datastoreItem>
</file>

<file path=customXml/itemProps2.xml><?xml version="1.0" encoding="utf-8"?>
<ds:datastoreItem xmlns:ds="http://schemas.openxmlformats.org/officeDocument/2006/customXml" ds:itemID="{8D4D5E06-31BB-485E-BA9D-F18346A6B9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409A08-284E-4FCE-93DD-79B45162C4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f5999-9aa3-40a7-8b51-425746ae96f5"/>
    <ds:schemaRef ds:uri="47042d29-7175-4c20-b995-0c8557162c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1002</Words>
  <Application>Microsoft Office PowerPoint</Application>
  <PresentationFormat>Widescreen</PresentationFormat>
  <Paragraphs>142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2_Office Theme</vt:lpstr>
      <vt:lpstr>The broad RI ecosystem </vt:lpstr>
      <vt:lpstr>PowerPoint Presentation</vt:lpstr>
      <vt:lpstr>Introduction</vt:lpstr>
      <vt:lpstr>PowerPoint Presentation</vt:lpstr>
      <vt:lpstr>PowerPoint Presentation</vt:lpstr>
      <vt:lpstr>ESFRI´s Policy Advisory Role</vt:lpstr>
      <vt:lpstr>ESFRI – Additional active working groups</vt:lpstr>
      <vt:lpstr>ESFRI – continuous activities</vt:lpstr>
      <vt:lpstr>PowerPoint Presentation</vt:lpstr>
      <vt:lpstr>PowerPoint Presentation</vt:lpstr>
      <vt:lpstr>ESFRI´s Priorities and Strategies for 2024 and beyond</vt:lpstr>
      <vt:lpstr>Integration and implementation of strategic positioning in ERA</vt:lpstr>
      <vt:lpstr>International Landscape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Paro</dc:creator>
  <cp:lastModifiedBy>TONON Sandrine</cp:lastModifiedBy>
  <cp:revision>429</cp:revision>
  <dcterms:created xsi:type="dcterms:W3CDTF">2017-03-13T11:31:56Z</dcterms:created>
  <dcterms:modified xsi:type="dcterms:W3CDTF">2024-06-20T12:28:01Z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0x0101001FC78982DCFB9C45B0CB4AB066E0CDA9</vt:lpwstr>
  </property>
</Properties>
</file>